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305" r:id="rId31"/>
    <p:sldId id="306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7" r:id="rId45"/>
    <p:sldId id="314" r:id="rId46"/>
    <p:sldId id="308" r:id="rId47"/>
    <p:sldId id="313" r:id="rId48"/>
    <p:sldId id="310" r:id="rId49"/>
    <p:sldId id="311" r:id="rId50"/>
    <p:sldId id="312" r:id="rId51"/>
    <p:sldId id="309" r:id="rId52"/>
  </p:sldIdLst>
  <p:sldSz cx="12192000" cy="6858000"/>
  <p:notesSz cx="6858000" cy="9144000"/>
  <p:embeddedFontLst>
    <p:embeddedFont>
      <p:font typeface="Sinkin Sans 400 Regular" panose="020B0604020202020204" charset="0"/>
      <p:regular r:id="rId53"/>
    </p:embeddedFont>
    <p:embeddedFont>
      <p:font typeface="Corbel" panose="020B0503020204020204" pitchFamily="34" charset="0"/>
      <p:regular r:id="rId54"/>
      <p:bold r:id="rId55"/>
      <p:italic r:id="rId56"/>
      <p:boldItalic r:id="rId57"/>
    </p:embeddedFont>
    <p:embeddedFont>
      <p:font typeface="Wingdings 2" panose="05020102010507070707" pitchFamily="18" charset="2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437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9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56" y="2543261"/>
            <a:ext cx="11479237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4372062"/>
            <a:ext cx="9440034" cy="1564504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9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5493724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4565" y="2103452"/>
            <a:ext cx="9460527" cy="3387865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6037197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0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95" y="2138288"/>
            <a:ext cx="11366696" cy="2961089"/>
          </a:xfrm>
        </p:spPr>
        <p:txBody>
          <a:bodyPr anchor="ctr"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894" y="5495367"/>
            <a:ext cx="11366697" cy="1258236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2082017"/>
            <a:ext cx="9302752" cy="2392695"/>
          </a:xfrm>
        </p:spPr>
        <p:txBody>
          <a:bodyPr anchor="ctr"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92508" y="4566649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76562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4741" y="28569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32706" y="2978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9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520840"/>
            <a:ext cx="10353763" cy="2511835"/>
          </a:xfrm>
        </p:spPr>
        <p:txBody>
          <a:bodyPr anchor="b"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5044454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1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0748" y="1894541"/>
            <a:ext cx="11444220" cy="81916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6852" y="2956861"/>
            <a:ext cx="3506812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80748" y="3533123"/>
            <a:ext cx="3532916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96813" y="2956861"/>
            <a:ext cx="3908972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96813" y="3533123"/>
            <a:ext cx="3908972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11613" y="2956055"/>
            <a:ext cx="364378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111613" y="3533123"/>
            <a:ext cx="3643780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2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2732611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2732611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2732611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1818957"/>
            <a:ext cx="10353763" cy="9704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818503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2853315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5394765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4818503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2853491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5394764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4818503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2848829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5394762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2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58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2110154"/>
            <a:ext cx="2200349" cy="4693919"/>
          </a:xfrm>
        </p:spPr>
        <p:txBody>
          <a:bodyPr vert="eaVert"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2110154"/>
            <a:ext cx="7625293" cy="469391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5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625" y="2619194"/>
            <a:ext cx="11493304" cy="1828813"/>
          </a:xfrm>
        </p:spPr>
        <p:txBody>
          <a:bodyPr anchor="b"/>
          <a:lstStyle>
            <a:lvl1pPr algn="ctr">
              <a:defRPr sz="4000" b="0" cap="non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874" y="4588685"/>
            <a:ext cx="1024128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643" y="3052688"/>
            <a:ext cx="5087650" cy="372324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5718" y="3052689"/>
            <a:ext cx="5091840" cy="3723246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7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10" y="2014667"/>
            <a:ext cx="11619914" cy="97045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3237810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3910818"/>
            <a:ext cx="4968421" cy="2710375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3238569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3910818"/>
            <a:ext cx="4895330" cy="2710375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3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52" y="2166424"/>
            <a:ext cx="4367466" cy="1378633"/>
          </a:xfrm>
        </p:spPr>
        <p:txBody>
          <a:bodyPr anchor="b">
            <a:normAutofit/>
          </a:bodyPr>
          <a:lstStyle>
            <a:lvl1pPr algn="l">
              <a:defRPr sz="24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082" y="2166424"/>
            <a:ext cx="7160455" cy="444539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952" y="3545058"/>
            <a:ext cx="4367466" cy="3066757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6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10" y="2124221"/>
            <a:ext cx="6739030" cy="1032492"/>
          </a:xfrm>
        </p:spPr>
        <p:txBody>
          <a:bodyPr anchor="b">
            <a:noAutofit/>
          </a:bodyPr>
          <a:lstStyle>
            <a:lvl1pPr algn="l">
              <a:defRPr sz="32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2124221"/>
            <a:ext cx="3952280" cy="452732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410" y="3275414"/>
            <a:ext cx="6739030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354" y="1980543"/>
            <a:ext cx="11619914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354" y="3066541"/>
            <a:ext cx="11619914" cy="357341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952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42316"/>
            <a:ext cx="2729132" cy="6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0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inkin Sans 400 Regular" pitchFamily="50" charset="0"/>
          <a:ea typeface="+mj-ea"/>
          <a:cs typeface="Sinkin Sans 400 Regular" pitchFamily="50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Sinkin Sans 400 Regular" pitchFamily="50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Sinkin Sans 400 Regular" pitchFamily="50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Sinkin Sans 400 Regular" pitchFamily="50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Sinkin Sans 400 Regular" pitchFamily="50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Sinkin Sans 400 Regular" pitchFamily="50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tegories_(Aristotle)" TargetMode="External"/><Relationship Id="rId2" Type="http://schemas.openxmlformats.org/officeDocument/2006/relationships/hyperlink" Target="http://www.omg.org/ad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The_Crisis_of_European_Sciences_and_Transcendental_Phenomenology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taylor.eu/stable/prot.pdf" TargetMode="External"/><Relationship Id="rId2" Type="http://schemas.openxmlformats.org/officeDocument/2006/relationships/hyperlink" Target="http://www.emis.de/classics/Riemann/WKCGeo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lmstroem.blogspot.fr/2012/05/lambda-calculus-for-absolute-dummies.html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repository.uwc.ac.za/xmlui/bitstream/handle/10566/302/DeVilleForceofLaw2009.pdf?sequence=4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omain-specific_language" TargetMode="External"/><Relationship Id="rId2" Type="http://schemas.openxmlformats.org/officeDocument/2006/relationships/hyperlink" Target="http://en.wikipedia.org/wiki/Design_by_contrac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ummies.com/how-to/content/jquery-for-dummies-cheat-sheet.html" TargetMode="External"/><Relationship Id="rId4" Type="http://schemas.openxmlformats.org/officeDocument/2006/relationships/hyperlink" Target="http://en.wikipedia.org/wiki/Functional_programmi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ss0kZXeyE" TargetMode="External"/><Relationship Id="rId2" Type="http://schemas.openxmlformats.org/officeDocument/2006/relationships/hyperlink" Target="https://medium.com/message/everything-is-broken-81e5f33a24e1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calliet@pia-sofer.fr" TargetMode="External"/><Relationship Id="rId2" Type="http://schemas.openxmlformats.org/officeDocument/2006/relationships/hyperlink" Target="http://www.pia-sofer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unimichelle@gmail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sz="5400" dirty="0" smtClean="0"/>
              <a:t>A </a:t>
            </a:r>
            <a:r>
              <a:rPr lang="fr-FR" dirty="0" err="1"/>
              <a:t>V</a:t>
            </a:r>
            <a:r>
              <a:rPr lang="fr-FR" sz="5400" dirty="0" err="1" smtClean="0"/>
              <a:t>iaticum</a:t>
            </a:r>
            <a:r>
              <a:rPr lang="fr-FR" sz="5400" dirty="0" smtClean="0"/>
              <a:t> </a:t>
            </a:r>
            <a:r>
              <a:rPr lang="fr-FR" sz="5400" dirty="0"/>
              <a:t>for </a:t>
            </a:r>
            <a:r>
              <a:rPr lang="en-US" dirty="0" smtClean="0"/>
              <a:t>“</a:t>
            </a:r>
            <a:r>
              <a:rPr lang="fr-FR" dirty="0" smtClean="0"/>
              <a:t>L</a:t>
            </a:r>
            <a:r>
              <a:rPr lang="fr-FR" sz="5400" dirty="0" smtClean="0"/>
              <a:t>ast-Chance </a:t>
            </a:r>
            <a:r>
              <a:rPr lang="fr-FR" sz="5400" dirty="0"/>
              <a:t>IT </a:t>
            </a:r>
            <a:r>
              <a:rPr lang="fr-FR" dirty="0"/>
              <a:t>C</a:t>
            </a:r>
            <a:r>
              <a:rPr lang="fr-FR" sz="5400" dirty="0" smtClean="0"/>
              <a:t>onsultants</a:t>
            </a:r>
            <a:r>
              <a:rPr lang="en-US" smtClean="0"/>
              <a:t>” (S126)</a:t>
            </a:r>
            <a:r>
              <a:rPr lang="fr-FR" sz="5400" dirty="0"/>
              <a:t/>
            </a:r>
            <a:br>
              <a:rPr lang="fr-FR" sz="5400" dirty="0"/>
            </a:br>
            <a:endParaRPr lang="fr-FR" sz="5400" dirty="0"/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sz="2800" dirty="0" err="1" smtClean="0"/>
              <a:t>was</a:t>
            </a:r>
            <a:r>
              <a:rPr lang="fr-FR" sz="2800" dirty="0" smtClean="0"/>
              <a:t>: </a:t>
            </a:r>
            <a:r>
              <a:rPr lang="fr-FR" sz="2800" dirty="0" err="1" smtClean="0"/>
              <a:t>Translatability</a:t>
            </a:r>
            <a:r>
              <a:rPr lang="fr-FR" sz="2800" dirty="0"/>
              <a:t>, </a:t>
            </a:r>
            <a:r>
              <a:rPr lang="fr-FR" sz="2800" dirty="0" err="1" smtClean="0"/>
              <a:t>Context</a:t>
            </a:r>
            <a:r>
              <a:rPr lang="fr-FR" sz="2800" dirty="0"/>
              <a:t>, </a:t>
            </a:r>
            <a:r>
              <a:rPr lang="fr-FR" sz="2800" dirty="0" err="1" smtClean="0"/>
              <a:t>Complexity</a:t>
            </a:r>
            <a:r>
              <a:rPr lang="fr-FR" sz="2800" dirty="0" smtClean="0"/>
              <a:t>: Migration </a:t>
            </a:r>
            <a:r>
              <a:rPr lang="fr-FR" sz="2800" dirty="0"/>
              <a:t>of </a:t>
            </a:r>
            <a:r>
              <a:rPr lang="en-US" sz="2800" dirty="0" smtClean="0"/>
              <a:t>Dependable</a:t>
            </a:r>
            <a:r>
              <a:rPr lang="fr-FR" sz="2800" dirty="0" smtClean="0"/>
              <a:t> </a:t>
            </a:r>
            <a:r>
              <a:rPr lang="fr-FR" sz="2800" dirty="0" err="1"/>
              <a:t>S</a:t>
            </a:r>
            <a:r>
              <a:rPr lang="fr-FR" sz="2800" dirty="0" err="1" smtClean="0"/>
              <a:t>ystems</a:t>
            </a:r>
            <a:endParaRPr lang="fr-FR" sz="2800" dirty="0" smtClean="0"/>
          </a:p>
          <a:p>
            <a:pPr lvl="0"/>
            <a:endParaRPr lang="fr-FR" sz="2800" dirty="0" smtClean="0"/>
          </a:p>
          <a:p>
            <a:pPr lvl="0"/>
            <a:r>
              <a:rPr lang="fr-FR" sz="2800" dirty="0" smtClean="0"/>
              <a:t>Gérard Calliet </a:t>
            </a:r>
            <a:r>
              <a:rPr lang="fr-FR" sz="2800" dirty="0" err="1" smtClean="0">
                <a:solidFill>
                  <a:srgbClr val="00B050"/>
                </a:solidFill>
              </a:rPr>
              <a:t>pia-sofer</a:t>
            </a:r>
            <a:endParaRPr lang="fr-FR" sz="28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Lost in Translation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Story of Philosophy:</a:t>
            </a:r>
          </a:p>
          <a:p>
            <a:pPr lvl="1"/>
            <a:r>
              <a:rPr lang="en-US" dirty="0" smtClean="0"/>
              <a:t>It begins with Plato and Aristotle struggling for </a:t>
            </a:r>
            <a:r>
              <a:rPr lang="en-US" b="1" dirty="0" smtClean="0">
                <a:solidFill>
                  <a:srgbClr val="00B050"/>
                </a:solidFill>
              </a:rPr>
              <a:t>unequivocal naming.</a:t>
            </a:r>
          </a:p>
          <a:p>
            <a:pPr lvl="1"/>
            <a:r>
              <a:rPr lang="en-US" dirty="0" smtClean="0"/>
              <a:t>As a result, we are able to think the right way about </a:t>
            </a:r>
            <a:r>
              <a:rPr lang="en-US" b="1" dirty="0" smtClean="0">
                <a:solidFill>
                  <a:srgbClr val="00B050"/>
                </a:solidFill>
              </a:rPr>
              <a:t>science.</a:t>
            </a:r>
          </a:p>
          <a:p>
            <a:pPr lvl="1"/>
            <a:r>
              <a:rPr lang="en-US" dirty="0" smtClean="0"/>
              <a:t>We now come to Heidegger, Wittgenstein, and some French thinkers, all heirs of Plato’s and Aristotle’s efforts, and </a:t>
            </a:r>
            <a:r>
              <a:rPr lang="en-US" b="1" dirty="0" smtClean="0"/>
              <a:t>hyper-critical</a:t>
            </a:r>
            <a:r>
              <a:rPr lang="en-US" dirty="0" smtClean="0"/>
              <a:t> of their results.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Summary: </a:t>
            </a:r>
            <a:r>
              <a:rPr lang="en-US" b="1" dirty="0" smtClean="0">
                <a:solidFill>
                  <a:srgbClr val="00B050"/>
                </a:solidFill>
              </a:rPr>
              <a:t>Every theory </a:t>
            </a:r>
            <a:r>
              <a:rPr lang="en-US" dirty="0" smtClean="0"/>
              <a:t>about the world is only a </a:t>
            </a:r>
            <a:r>
              <a:rPr lang="en-US" b="1" dirty="0" smtClean="0">
                <a:solidFill>
                  <a:srgbClr val="00B050"/>
                </a:solidFill>
              </a:rPr>
              <a:t>specific, rationalized fiction.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72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Lost in Translation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Story of Mathematics:</a:t>
            </a:r>
          </a:p>
          <a:p>
            <a:pPr lvl="1"/>
            <a:r>
              <a:rPr lang="en-US" dirty="0" err="1" smtClean="0"/>
              <a:t>Euclide</a:t>
            </a:r>
            <a:r>
              <a:rPr lang="en-US" dirty="0" smtClean="0"/>
              <a:t> : “Our world is Euclidian”</a:t>
            </a:r>
          </a:p>
          <a:p>
            <a:pPr lvl="1"/>
            <a:r>
              <a:rPr lang="en-US" dirty="0" smtClean="0"/>
              <a:t>Riemann : “Another world is possible”</a:t>
            </a:r>
          </a:p>
          <a:p>
            <a:pPr lvl="1"/>
            <a:r>
              <a:rPr lang="en-US" dirty="0" err="1" smtClean="0"/>
              <a:t>Godel</a:t>
            </a:r>
            <a:r>
              <a:rPr lang="en-US" dirty="0" smtClean="0"/>
              <a:t> : “Pure unequivocal formal system is impossible”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dirty="0" err="1" smtClean="0"/>
              <a:t>Summary</a:t>
            </a:r>
            <a:r>
              <a:rPr lang="fr-FR" dirty="0"/>
              <a:t>: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b="1" dirty="0" err="1">
                <a:solidFill>
                  <a:srgbClr val="00B050"/>
                </a:solidFill>
              </a:rPr>
              <a:t>formal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languages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cannot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reference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with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certainty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dirty="0"/>
              <a:t>a </a:t>
            </a:r>
            <a:r>
              <a:rPr lang="fr-FR" dirty="0" err="1"/>
              <a:t>unified</a:t>
            </a:r>
            <a:r>
              <a:rPr lang="fr-FR" dirty="0"/>
              <a:t> </a:t>
            </a:r>
            <a:r>
              <a:rPr lang="fr-FR" dirty="0" err="1" smtClean="0"/>
              <a:t>realm</a:t>
            </a:r>
            <a:r>
              <a:rPr lang="fr-FR" dirty="0" smtClean="0"/>
              <a:t>.</a:t>
            </a:r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Lost in Translation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Linguistics:</a:t>
            </a:r>
          </a:p>
          <a:p>
            <a:pPr lvl="1"/>
            <a:r>
              <a:rPr lang="en-US" dirty="0" smtClean="0"/>
              <a:t>Systemic : A language is a system of </a:t>
            </a:r>
            <a:r>
              <a:rPr lang="en-US" b="1" dirty="0" smtClean="0">
                <a:solidFill>
                  <a:srgbClr val="00B050"/>
                </a:solidFill>
              </a:rPr>
              <a:t>relative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differences</a:t>
            </a:r>
          </a:p>
          <a:p>
            <a:pPr lvl="1"/>
            <a:r>
              <a:rPr lang="en-US" dirty="0" smtClean="0"/>
              <a:t>Pragmatic : A language </a:t>
            </a:r>
            <a:r>
              <a:rPr lang="en-US" b="1" dirty="0" smtClean="0">
                <a:solidFill>
                  <a:srgbClr val="00B050"/>
                </a:solidFill>
              </a:rPr>
              <a:t>cannot be fully understood if isolated </a:t>
            </a:r>
            <a:r>
              <a:rPr lang="en-US" dirty="0" smtClean="0"/>
              <a:t>from its communicative context</a:t>
            </a:r>
          </a:p>
          <a:p>
            <a:pPr lvl="1"/>
            <a:r>
              <a:rPr lang="en-US" dirty="0" smtClean="0"/>
              <a:t>Automatized Natural Language Translation: Impossible without some </a:t>
            </a:r>
            <a:r>
              <a:rPr lang="en-US" b="1" dirty="0" smtClean="0">
                <a:solidFill>
                  <a:srgbClr val="00B050"/>
                </a:solidFill>
              </a:rPr>
              <a:t>contextual statistics</a:t>
            </a:r>
          </a:p>
          <a:p>
            <a:pPr lvl="1"/>
            <a:endParaRPr lang="en-US" b="1" dirty="0" smtClean="0"/>
          </a:p>
          <a:p>
            <a:pPr lvl="0"/>
            <a:r>
              <a:rPr lang="en-US" dirty="0" smtClean="0"/>
              <a:t>Summary : Total translation should </a:t>
            </a:r>
            <a:r>
              <a:rPr lang="en-US" b="1" dirty="0" smtClean="0">
                <a:solidFill>
                  <a:srgbClr val="00B050"/>
                </a:solidFill>
              </a:rPr>
              <a:t>not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be seen as an </a:t>
            </a:r>
            <a:r>
              <a:rPr lang="en-US" b="1" dirty="0" smtClean="0">
                <a:solidFill>
                  <a:srgbClr val="00B050"/>
                </a:solidFill>
              </a:rPr>
              <a:t>attainable goal</a:t>
            </a:r>
            <a:r>
              <a:rPr lang="en-US" dirty="0" smtClean="0"/>
              <a:t>, but instead as a </a:t>
            </a:r>
            <a:r>
              <a:rPr lang="en-US" b="1" dirty="0" smtClean="0">
                <a:solidFill>
                  <a:srgbClr val="00B050"/>
                </a:solidFill>
              </a:rPr>
              <a:t>limit.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44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Idiom</a:t>
            </a: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b="1" dirty="0" err="1">
                <a:solidFill>
                  <a:srgbClr val="00B050"/>
                </a:solidFill>
              </a:rPr>
              <a:t>Idiom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= total translation – possible </a:t>
            </a:r>
            <a:r>
              <a:rPr lang="fr-FR" dirty="0" smtClean="0"/>
              <a:t>translation</a:t>
            </a:r>
            <a:endParaRPr lang="fr-FR" dirty="0"/>
          </a:p>
          <a:p>
            <a:pPr lvl="0"/>
            <a:r>
              <a:rPr lang="fr-FR" dirty="0" err="1" smtClean="0"/>
              <a:t>Idioms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remains</a:t>
            </a:r>
            <a:r>
              <a:rPr lang="fr-FR" dirty="0" smtClean="0"/>
              <a:t> </a:t>
            </a:r>
            <a:r>
              <a:rPr lang="fr-FR" dirty="0"/>
              <a:t>impossible to </a:t>
            </a:r>
            <a:r>
              <a:rPr lang="fr-FR" dirty="0" smtClean="0"/>
              <a:t>translate</a:t>
            </a:r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 err="1"/>
              <a:t>Example</a:t>
            </a:r>
            <a:r>
              <a:rPr lang="fr-FR" dirty="0"/>
              <a:t> 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“</a:t>
            </a:r>
            <a:r>
              <a:rPr lang="en-US" b="1" dirty="0" smtClean="0">
                <a:solidFill>
                  <a:srgbClr val="00B050"/>
                </a:solidFill>
              </a:rPr>
              <a:t>force de </a:t>
            </a:r>
            <a:r>
              <a:rPr lang="en-US" b="1" dirty="0" err="1" smtClean="0">
                <a:solidFill>
                  <a:srgbClr val="00B050"/>
                </a:solidFill>
              </a:rPr>
              <a:t>loi</a:t>
            </a:r>
            <a:r>
              <a:rPr lang="en-US" dirty="0" smtClean="0">
                <a:solidFill>
                  <a:srgbClr val="00B050"/>
                </a:solidFill>
              </a:rPr>
              <a:t>” </a:t>
            </a:r>
            <a:r>
              <a:rPr lang="en-US" dirty="0" smtClean="0"/>
              <a:t>versus </a:t>
            </a:r>
            <a:r>
              <a:rPr lang="en-US" dirty="0" smtClean="0">
                <a:solidFill>
                  <a:srgbClr val="00B050"/>
                </a:solidFill>
              </a:rPr>
              <a:t>“</a:t>
            </a:r>
            <a:r>
              <a:rPr lang="en-US" b="1" dirty="0" smtClean="0">
                <a:solidFill>
                  <a:srgbClr val="00B050"/>
                </a:solidFill>
              </a:rPr>
              <a:t>enforce the law</a:t>
            </a:r>
            <a:r>
              <a:rPr lang="en-US" dirty="0" smtClean="0">
                <a:solidFill>
                  <a:srgbClr val="00B050"/>
                </a:solidFill>
              </a:rPr>
              <a:t>”</a:t>
            </a:r>
          </a:p>
          <a:p>
            <a:pPr lvl="1"/>
            <a:r>
              <a:rPr lang="en-US" dirty="0" smtClean="0"/>
              <a:t>You need </a:t>
            </a:r>
            <a:r>
              <a:rPr lang="en-US" b="1" dirty="0" smtClean="0">
                <a:solidFill>
                  <a:srgbClr val="00B050"/>
                </a:solidFill>
              </a:rPr>
              <a:t>all of French culture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50"/>
                </a:solidFill>
              </a:rPr>
              <a:t>all of American culture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00B050"/>
                </a:solidFill>
              </a:rPr>
              <a:t>understand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the difference and be able to “translate.”</a:t>
            </a:r>
          </a:p>
          <a:p>
            <a:pPr lvl="1"/>
            <a:r>
              <a:rPr lang="en-US" dirty="0" smtClean="0"/>
              <a:t>You need </a:t>
            </a:r>
            <a:r>
              <a:rPr lang="en-US" b="1" dirty="0" smtClean="0">
                <a:solidFill>
                  <a:srgbClr val="00B050"/>
                </a:solidFill>
              </a:rPr>
              <a:t>to be </a:t>
            </a:r>
            <a:r>
              <a:rPr lang="en-US" dirty="0" smtClean="0"/>
              <a:t>American </a:t>
            </a:r>
            <a:r>
              <a:rPr lang="en-US" b="1" dirty="0" smtClean="0"/>
              <a:t>and</a:t>
            </a:r>
            <a:r>
              <a:rPr lang="en-US" dirty="0" smtClean="0"/>
              <a:t> you need </a:t>
            </a:r>
            <a:r>
              <a:rPr lang="en-US" b="1" dirty="0" smtClean="0">
                <a:solidFill>
                  <a:srgbClr val="00B050"/>
                </a:solidFill>
              </a:rPr>
              <a:t>to be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French</a:t>
            </a:r>
            <a:r>
              <a:rPr lang="fr-FR" dirty="0" smtClean="0"/>
              <a:t>.</a:t>
            </a:r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44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IT Idioms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>
                <a:solidFill>
                  <a:srgbClr val="00B050"/>
                </a:solidFill>
              </a:rPr>
              <a:t>A program is a theory about a functional situation.</a:t>
            </a:r>
          </a:p>
          <a:p>
            <a:pPr lvl="0"/>
            <a:r>
              <a:rPr lang="en-US" dirty="0" smtClean="0"/>
              <a:t>It “translates” the functional situation into a </a:t>
            </a:r>
            <a:r>
              <a:rPr lang="en-US" b="1" dirty="0" smtClean="0">
                <a:solidFill>
                  <a:srgbClr val="00B050"/>
                </a:solidFill>
              </a:rPr>
              <a:t>specific language </a:t>
            </a:r>
            <a:r>
              <a:rPr lang="en-US" dirty="0" smtClean="0"/>
              <a:t>(</a:t>
            </a:r>
            <a:r>
              <a:rPr lang="en-US" i="1" dirty="0" smtClean="0"/>
              <a:t>Ph.</a:t>
            </a:r>
            <a:r>
              <a:rPr lang="en-US" dirty="0" smtClean="0"/>
              <a:t>).</a:t>
            </a:r>
          </a:p>
          <a:p>
            <a:pPr lvl="0"/>
            <a:r>
              <a:rPr lang="en-US" dirty="0" smtClean="0"/>
              <a:t>The specific language has its </a:t>
            </a:r>
            <a:r>
              <a:rPr lang="en-US" b="1" dirty="0" smtClean="0">
                <a:solidFill>
                  <a:srgbClr val="00B050"/>
                </a:solidFill>
              </a:rPr>
              <a:t>proper rules </a:t>
            </a:r>
            <a:r>
              <a:rPr lang="en-US" dirty="0" smtClean="0"/>
              <a:t>(</a:t>
            </a:r>
            <a:r>
              <a:rPr lang="en-US" i="1" dirty="0" smtClean="0"/>
              <a:t>S. Li</a:t>
            </a:r>
            <a:r>
              <a:rPr lang="en-US" dirty="0" smtClean="0"/>
              <a:t>.).</a:t>
            </a:r>
          </a:p>
          <a:p>
            <a:pPr lvl="0"/>
            <a:r>
              <a:rPr lang="en-US" dirty="0" smtClean="0"/>
              <a:t>The language is </a:t>
            </a:r>
            <a:r>
              <a:rPr lang="en-US" b="1" dirty="0" smtClean="0">
                <a:solidFill>
                  <a:srgbClr val="00B050"/>
                </a:solidFill>
              </a:rPr>
              <a:t>categorized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into procedural, functional, and logical </a:t>
            </a:r>
            <a:r>
              <a:rPr lang="en-US" b="1" dirty="0" smtClean="0">
                <a:solidFill>
                  <a:srgbClr val="00B050"/>
                </a:solidFill>
              </a:rPr>
              <a:t>paradigms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smtClean="0"/>
              <a:t>S. Li</a:t>
            </a:r>
            <a:r>
              <a:rPr lang="en-US" dirty="0" smtClean="0"/>
              <a:t>.).</a:t>
            </a:r>
          </a:p>
          <a:p>
            <a:pPr lvl="0"/>
            <a:r>
              <a:rPr lang="en-US" dirty="0" smtClean="0"/>
              <a:t>It operates in a </a:t>
            </a:r>
            <a:r>
              <a:rPr lang="en-US" b="1" dirty="0" smtClean="0">
                <a:solidFill>
                  <a:srgbClr val="00B050"/>
                </a:solidFill>
              </a:rPr>
              <a:t>specific environment </a:t>
            </a:r>
            <a:r>
              <a:rPr lang="en-US" dirty="0" smtClean="0"/>
              <a:t>(</a:t>
            </a:r>
            <a:r>
              <a:rPr lang="en-US" i="1" dirty="0" smtClean="0"/>
              <a:t>P. Li</a:t>
            </a:r>
            <a:r>
              <a:rPr lang="en-US" dirty="0" smtClean="0"/>
              <a:t>.).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Summary : Everything is IT idioms; you have </a:t>
            </a:r>
            <a:r>
              <a:rPr lang="en-US" b="1" dirty="0" smtClean="0">
                <a:solidFill>
                  <a:srgbClr val="00B050"/>
                </a:solidFill>
              </a:rPr>
              <a:t>to be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both 'VMS' and 'UNIX' </a:t>
            </a:r>
            <a:r>
              <a:rPr lang="en-US" b="1" dirty="0" smtClean="0">
                <a:solidFill>
                  <a:srgbClr val="00B050"/>
                </a:solidFill>
              </a:rPr>
              <a:t>to carry out an exact translation</a:t>
            </a:r>
            <a:r>
              <a:rPr lang="en-US" dirty="0" smtClean="0"/>
              <a:t>, which is formally impossible</a:t>
            </a:r>
            <a:r>
              <a:rPr lang="fr-FR" dirty="0" smtClean="0"/>
              <a:t>.</a:t>
            </a:r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090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Examples of VMS Idioms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Everybody knows about: </a:t>
            </a:r>
          </a:p>
          <a:p>
            <a:pPr lvl="1"/>
            <a:r>
              <a:rPr lang="en-US" dirty="0" smtClean="0"/>
              <a:t>VMS processes</a:t>
            </a:r>
          </a:p>
          <a:p>
            <a:pPr lvl="1"/>
            <a:r>
              <a:rPr lang="en-US" dirty="0" smtClean="0"/>
              <a:t>DCL contexts</a:t>
            </a:r>
          </a:p>
          <a:p>
            <a:pPr lvl="1"/>
            <a:r>
              <a:rPr lang="en-US" dirty="0" smtClean="0"/>
              <a:t>AST uses...</a:t>
            </a:r>
          </a:p>
          <a:p>
            <a:pPr lvl="0"/>
            <a:r>
              <a:rPr lang="en-US" dirty="0" smtClean="0"/>
              <a:t>All of these things are part of a </a:t>
            </a:r>
            <a:r>
              <a:rPr lang="en-US" b="1" dirty="0" smtClean="0">
                <a:solidFill>
                  <a:srgbClr val="00B050"/>
                </a:solidFill>
              </a:rPr>
              <a:t>cultural environment</a:t>
            </a:r>
            <a:r>
              <a:rPr lang="en-US" dirty="0" smtClean="0"/>
              <a:t>, and places for </a:t>
            </a:r>
            <a:r>
              <a:rPr lang="en-US" b="1" dirty="0" smtClean="0">
                <a:solidFill>
                  <a:srgbClr val="00B050"/>
                </a:solidFill>
              </a:rPr>
              <a:t>idiomatic programming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Our customers “</a:t>
            </a:r>
            <a:r>
              <a:rPr lang="en-US" b="1" dirty="0" smtClean="0">
                <a:solidFill>
                  <a:srgbClr val="00B050"/>
                </a:solidFill>
              </a:rPr>
              <a:t>are stuck</a:t>
            </a:r>
            <a:r>
              <a:rPr lang="en-US" b="1" dirty="0" smtClean="0"/>
              <a:t>” </a:t>
            </a:r>
            <a:r>
              <a:rPr lang="en-US" dirty="0" smtClean="0"/>
              <a:t>with VMS: because of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b="1" dirty="0" smtClean="0">
                <a:solidFill>
                  <a:srgbClr val="00B050"/>
                </a:solidFill>
              </a:rPr>
              <a:t>benefits of its idioms</a:t>
            </a:r>
            <a:r>
              <a:rPr lang="en-US" b="1" dirty="0" smtClean="0"/>
              <a:t>.</a:t>
            </a:r>
          </a:p>
          <a:p>
            <a:pPr lvl="0"/>
            <a:r>
              <a:rPr lang="en-US" dirty="0" smtClean="0"/>
              <a:t>And the </a:t>
            </a:r>
            <a:r>
              <a:rPr lang="en-US" b="1" dirty="0" smtClean="0">
                <a:solidFill>
                  <a:srgbClr val="00B050"/>
                </a:solidFill>
              </a:rPr>
              <a:t>huge intellectual </a:t>
            </a:r>
            <a:r>
              <a:rPr lang="en-US" dirty="0" smtClean="0">
                <a:solidFill>
                  <a:srgbClr val="00B050"/>
                </a:solidFill>
              </a:rPr>
              <a:t>effort </a:t>
            </a:r>
            <a:r>
              <a:rPr lang="en-US" dirty="0" smtClean="0"/>
              <a:t>it would take to “translate” what is formally impossible to translate.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6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Trade </a:t>
            </a:r>
            <a:r>
              <a:rPr lang="fr-FR" dirty="0" err="1" smtClean="0"/>
              <a:t>Skills</a:t>
            </a:r>
            <a:r>
              <a:rPr lang="fr-FR" dirty="0" smtClean="0"/>
              <a:t> </a:t>
            </a:r>
            <a:r>
              <a:rPr lang="fr-FR" dirty="0"/>
              <a:t>versus </a:t>
            </a:r>
            <a:r>
              <a:rPr lang="fr-FR" dirty="0" smtClean="0"/>
              <a:t>‘Business </a:t>
            </a:r>
            <a:r>
              <a:rPr lang="fr-FR" dirty="0" err="1" smtClean="0"/>
              <a:t>Tier</a:t>
            </a:r>
            <a:r>
              <a:rPr lang="fr-FR" dirty="0"/>
              <a:t>’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dirty="0" smtClean="0"/>
              <a:t>Our </a:t>
            </a:r>
            <a:r>
              <a:rPr lang="en-US" dirty="0" err="1" smtClean="0"/>
              <a:t>softwares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not only </a:t>
            </a:r>
            <a:r>
              <a:rPr lang="en-US" b="1" dirty="0" smtClean="0">
                <a:solidFill>
                  <a:srgbClr val="00B050"/>
                </a:solidFill>
              </a:rPr>
              <a:t>represent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our functional requirements, </a:t>
            </a:r>
            <a:r>
              <a:rPr lang="en-US" b="1" dirty="0" smtClean="0">
                <a:solidFill>
                  <a:srgbClr val="00B050"/>
                </a:solidFill>
              </a:rPr>
              <a:t>they are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our business.</a:t>
            </a:r>
          </a:p>
          <a:p>
            <a:pPr lvl="0">
              <a:lnSpc>
                <a:spcPct val="80000"/>
              </a:lnSpc>
            </a:pPr>
            <a:r>
              <a:rPr lang="en-US" dirty="0" smtClean="0"/>
              <a:t>We cannot remember what our job was like before its “translation” into programs.</a:t>
            </a:r>
          </a:p>
          <a:p>
            <a:pPr lvl="0">
              <a:lnSpc>
                <a:spcPct val="80000"/>
              </a:lnSpc>
            </a:pPr>
            <a:r>
              <a:rPr lang="en-US" dirty="0" smtClean="0"/>
              <a:t>Multi-tier architecture demonstrates a struggle to contain this reality.</a:t>
            </a:r>
          </a:p>
          <a:p>
            <a:pPr lvl="0">
              <a:lnSpc>
                <a:spcPct val="80000"/>
              </a:lnSpc>
            </a:pPr>
            <a:r>
              <a:rPr lang="en-US" dirty="0" smtClean="0"/>
              <a:t>But: </a:t>
            </a:r>
            <a:r>
              <a:rPr lang="en-US" b="1" dirty="0" smtClean="0">
                <a:solidFill>
                  <a:srgbClr val="00B050"/>
                </a:solidFill>
              </a:rPr>
              <a:t>Our advanced </a:t>
            </a:r>
            <a:r>
              <a:rPr lang="en-US" b="1" dirty="0" err="1" smtClean="0">
                <a:solidFill>
                  <a:srgbClr val="00B050"/>
                </a:solidFill>
              </a:rPr>
              <a:t>softwares</a:t>
            </a:r>
            <a:r>
              <a:rPr lang="en-US" b="1" dirty="0" smtClean="0">
                <a:solidFill>
                  <a:srgbClr val="00B050"/>
                </a:solidFill>
              </a:rPr>
              <a:t> often know our trade better than we do.</a:t>
            </a:r>
          </a:p>
          <a:p>
            <a:pPr lvl="0">
              <a:lnSpc>
                <a:spcPct val="80000"/>
              </a:lnSpc>
            </a:pPr>
            <a:endParaRPr lang="en-US" b="1" dirty="0" smtClean="0"/>
          </a:p>
          <a:p>
            <a:pPr lvl="0">
              <a:lnSpc>
                <a:spcPct val="80000"/>
              </a:lnSpc>
            </a:pPr>
            <a:r>
              <a:rPr lang="en-US" dirty="0" smtClean="0"/>
              <a:t>Summary: A program is a functional idiom.</a:t>
            </a:r>
          </a:p>
          <a:p>
            <a:pPr lvl="0">
              <a:lnSpc>
                <a:spcPct val="80000"/>
              </a:lnSpc>
            </a:pPr>
            <a:r>
              <a:rPr lang="en-US" dirty="0" smtClean="0"/>
              <a:t>Consequence : </a:t>
            </a:r>
            <a:r>
              <a:rPr lang="en-US" b="1" dirty="0" smtClean="0">
                <a:solidFill>
                  <a:srgbClr val="00B050"/>
                </a:solidFill>
              </a:rPr>
              <a:t>Re-</a:t>
            </a:r>
            <a:r>
              <a:rPr lang="en-US" b="1" dirty="0" err="1" smtClean="0">
                <a:solidFill>
                  <a:srgbClr val="00B050"/>
                </a:solidFill>
              </a:rPr>
              <a:t>engeniering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is an </a:t>
            </a:r>
            <a:r>
              <a:rPr lang="en-US" b="1" dirty="0" smtClean="0">
                <a:solidFill>
                  <a:srgbClr val="00B050"/>
                </a:solidFill>
              </a:rPr>
              <a:t>in-depth task</a:t>
            </a:r>
            <a:r>
              <a:rPr lang="en-US" dirty="0" smtClean="0"/>
              <a:t> and you need </a:t>
            </a:r>
            <a:r>
              <a:rPr lang="en-US" dirty="0" smtClean="0">
                <a:solidFill>
                  <a:srgbClr val="00B050"/>
                </a:solidFill>
              </a:rPr>
              <a:t>to </a:t>
            </a:r>
            <a:r>
              <a:rPr lang="en-US" b="1" dirty="0" smtClean="0">
                <a:solidFill>
                  <a:srgbClr val="00B050"/>
                </a:solidFill>
              </a:rPr>
              <a:t>act like the initial programmer.</a:t>
            </a:r>
          </a:p>
          <a:p>
            <a:pPr lvl="0">
              <a:lnSpc>
                <a:spcPct val="8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22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Times are </a:t>
            </a:r>
            <a:r>
              <a:rPr lang="fr-FR" dirty="0" err="1" smtClean="0"/>
              <a:t>Changing</a:t>
            </a: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dirty="0" smtClean="0"/>
              <a:t>Old idiomatic </a:t>
            </a:r>
            <a:r>
              <a:rPr lang="en-US" dirty="0" err="1" smtClean="0"/>
              <a:t>softwares</a:t>
            </a:r>
            <a:r>
              <a:rPr lang="en-US" dirty="0" smtClean="0"/>
              <a:t> are the </a:t>
            </a:r>
            <a:r>
              <a:rPr lang="en-US" b="1" dirty="0" smtClean="0">
                <a:solidFill>
                  <a:srgbClr val="00B050"/>
                </a:solidFill>
              </a:rPr>
              <a:t>'80s answer to important functional issues.</a:t>
            </a:r>
          </a:p>
          <a:p>
            <a:pPr lvl="0">
              <a:lnSpc>
                <a:spcPct val="80000"/>
              </a:lnSpc>
            </a:pPr>
            <a:r>
              <a:rPr lang="en-US" dirty="0" smtClean="0"/>
              <a:t>They are </a:t>
            </a:r>
            <a:r>
              <a:rPr lang="en-US" b="1" dirty="0" smtClean="0">
                <a:solidFill>
                  <a:srgbClr val="00B050"/>
                </a:solidFill>
              </a:rPr>
              <a:t>rich in meaning</a:t>
            </a:r>
            <a:r>
              <a:rPr lang="en-US" b="1" dirty="0" smtClean="0"/>
              <a:t>.</a:t>
            </a:r>
          </a:p>
          <a:p>
            <a:pPr lvl="0">
              <a:lnSpc>
                <a:spcPct val="80000"/>
              </a:lnSpc>
            </a:pPr>
            <a:r>
              <a:rPr lang="en-US" dirty="0" smtClean="0"/>
              <a:t>It is more </a:t>
            </a:r>
            <a:r>
              <a:rPr lang="en-US" b="1" dirty="0" smtClean="0">
                <a:solidFill>
                  <a:srgbClr val="00B050"/>
                </a:solidFill>
              </a:rPr>
              <a:t>important to understand </a:t>
            </a:r>
            <a:r>
              <a:rPr lang="en-US" dirty="0" smtClean="0"/>
              <a:t>them than to attempt to translate them.</a:t>
            </a:r>
          </a:p>
          <a:p>
            <a:pPr lvl="0">
              <a:lnSpc>
                <a:spcPct val="80000"/>
              </a:lnSpc>
            </a:pPr>
            <a:endParaRPr lang="en-US" dirty="0" smtClean="0"/>
          </a:p>
          <a:p>
            <a:pPr lvl="0">
              <a:lnSpc>
                <a:spcPct val="80000"/>
              </a:lnSpc>
            </a:pPr>
            <a:r>
              <a:rPr lang="en-US" dirty="0" smtClean="0"/>
              <a:t>Our choice: To </a:t>
            </a:r>
            <a:r>
              <a:rPr lang="en-US" b="1" dirty="0" smtClean="0">
                <a:solidFill>
                  <a:srgbClr val="00B050"/>
                </a:solidFill>
              </a:rPr>
              <a:t>maintain our understanding </a:t>
            </a:r>
            <a:r>
              <a:rPr lang="en-US" dirty="0" smtClean="0"/>
              <a:t>or to risk </a:t>
            </a:r>
            <a:r>
              <a:rPr lang="en-US" b="1" dirty="0" smtClean="0">
                <a:solidFill>
                  <a:srgbClr val="00B050"/>
                </a:solidFill>
              </a:rPr>
              <a:t>losing everything</a:t>
            </a:r>
            <a:r>
              <a:rPr lang="en-US" b="1" dirty="0" smtClean="0"/>
              <a:t>.</a:t>
            </a:r>
          </a:p>
          <a:p>
            <a:pPr lvl="0">
              <a:lnSpc>
                <a:spcPct val="80000"/>
              </a:lnSpc>
            </a:pPr>
            <a:endParaRPr lang="en-US" b="1" dirty="0" smtClean="0"/>
          </a:p>
          <a:p>
            <a:pPr lvl="0">
              <a:lnSpc>
                <a:spcPct val="80000"/>
              </a:lnSpc>
            </a:pPr>
            <a:endParaRPr lang="en-US" b="1" dirty="0" smtClean="0"/>
          </a:p>
          <a:p>
            <a:pPr lvl="0">
              <a:lnSpc>
                <a:spcPct val="80000"/>
              </a:lnSpc>
            </a:pPr>
            <a:r>
              <a:rPr lang="en-US" dirty="0" smtClean="0"/>
              <a:t>On the contrary: There is less and less understanding involved in the existing myriads of </a:t>
            </a:r>
            <a:r>
              <a:rPr lang="en-US" b="1" dirty="0" smtClean="0">
                <a:solidFill>
                  <a:srgbClr val="00B050"/>
                </a:solidFill>
              </a:rPr>
              <a:t>black boxes</a:t>
            </a:r>
            <a:r>
              <a:rPr lang="en-US" b="1" dirty="0" smtClean="0"/>
              <a:t>.</a:t>
            </a:r>
          </a:p>
          <a:p>
            <a:pPr lvl="0">
              <a:lnSpc>
                <a:spcPct val="8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8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Achilles in </a:t>
            </a:r>
            <a:r>
              <a:rPr lang="fr-FR" dirty="0" smtClean="0"/>
              <a:t>Babylon: </a:t>
            </a:r>
            <a:r>
              <a:rPr lang="fr-FR" sz="2400" dirty="0" err="1" smtClean="0"/>
              <a:t>Complexity</a:t>
            </a:r>
            <a:r>
              <a:rPr lang="fr-FR" sz="2400" dirty="0" smtClean="0"/>
              <a:t>, </a:t>
            </a:r>
            <a:r>
              <a:rPr lang="fr-FR" sz="2400" dirty="0" err="1" smtClean="0"/>
              <a:t>Replication</a:t>
            </a:r>
            <a:r>
              <a:rPr lang="fr-FR" sz="2400" dirty="0" smtClean="0"/>
              <a:t>, </a:t>
            </a:r>
            <a:r>
              <a:rPr lang="fr-FR" sz="2400" dirty="0" err="1" smtClean="0"/>
              <a:t>Correlation</a:t>
            </a:r>
            <a:endParaRPr lang="fr-FR" sz="2400" dirty="0"/>
          </a:p>
        </p:txBody>
      </p:sp>
      <p:pic>
        <p:nvPicPr>
          <p:cNvPr id="3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849" b="15849"/>
          <a:stretch>
            <a:fillRect/>
          </a:stretch>
        </p:blipFill>
        <p:spPr/>
      </p:pic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fr-FR" dirty="0" err="1" smtClean="0"/>
              <a:t>Everybody</a:t>
            </a:r>
            <a:r>
              <a:rPr lang="fr-FR" dirty="0" smtClean="0"/>
              <a:t> </a:t>
            </a:r>
            <a:r>
              <a:rPr lang="fr-FR" dirty="0" err="1"/>
              <a:t>knows</a:t>
            </a:r>
            <a:r>
              <a:rPr lang="fr-FR" dirty="0"/>
              <a:t> about Achilles' </a:t>
            </a:r>
            <a:r>
              <a:rPr lang="fr-FR" dirty="0" err="1"/>
              <a:t>heel</a:t>
            </a:r>
            <a:r>
              <a:rPr lang="fr-FR" dirty="0"/>
              <a:t> and the </a:t>
            </a:r>
            <a:r>
              <a:rPr lang="fr-FR" dirty="0" err="1"/>
              <a:t>meaning</a:t>
            </a:r>
            <a:r>
              <a:rPr lang="fr-FR" dirty="0"/>
              <a:t> of the story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34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Achilles in Babylon</a:t>
            </a:r>
          </a:p>
        </p:txBody>
      </p:sp>
      <p:pic>
        <p:nvPicPr>
          <p:cNvPr id="3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4849" y="2238209"/>
            <a:ext cx="5544000" cy="4373606"/>
          </a:xfrm>
        </p:spPr>
      </p:pic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There is a similar story in the Book of Daniel: the statue with feet of clay.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- Our computer world is </a:t>
            </a:r>
            <a:r>
              <a:rPr lang="en-US" b="1" dirty="0" smtClean="0">
                <a:solidFill>
                  <a:srgbClr val="00B050"/>
                </a:solidFill>
              </a:rPr>
              <a:t>huge, powerful</a:t>
            </a:r>
            <a:r>
              <a:rPr lang="en-US" dirty="0" smtClean="0"/>
              <a:t>... and </a:t>
            </a:r>
            <a:r>
              <a:rPr lang="en-US" b="1" dirty="0" smtClean="0">
                <a:solidFill>
                  <a:srgbClr val="00B050"/>
                </a:solidFill>
              </a:rPr>
              <a:t>breakable</a:t>
            </a:r>
            <a:r>
              <a:rPr lang="en-US" b="1" dirty="0" smtClean="0"/>
              <a:t>.</a:t>
            </a:r>
          </a:p>
          <a:p>
            <a:pPr lvl="0"/>
            <a:r>
              <a:rPr lang="en-US" dirty="0" smtClean="0"/>
              <a:t>- And, like the king of Babylon, we are somehow aware of this </a:t>
            </a:r>
            <a:r>
              <a:rPr lang="en-US" b="1" dirty="0" smtClean="0">
                <a:solidFill>
                  <a:srgbClr val="00B050"/>
                </a:solidFill>
              </a:rPr>
              <a:t>weakness</a:t>
            </a:r>
            <a:r>
              <a:rPr lang="en-US" dirty="0"/>
              <a:t>;</a:t>
            </a:r>
            <a:r>
              <a:rPr lang="en-US" dirty="0" smtClean="0"/>
              <a:t> sometimes we have bad dreams.</a:t>
            </a:r>
          </a:p>
          <a:p>
            <a:pPr lvl="0"/>
            <a:r>
              <a:rPr lang="en-US" dirty="0" smtClean="0"/>
              <a:t>- Today’s version would be Mr. Randy Meyer asking Mr. Duane P. Harris about a bad dream.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80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2900" dirty="0"/>
              <a:t>Introduction: </a:t>
            </a:r>
            <a:r>
              <a:rPr lang="fr-FR" sz="2900" dirty="0" smtClean="0"/>
              <a:t>The Program </a:t>
            </a:r>
            <a:r>
              <a:rPr lang="fr-FR" sz="2900" dirty="0"/>
              <a:t>H</a:t>
            </a:r>
            <a:r>
              <a:rPr lang="fr-FR" sz="2900" dirty="0" smtClean="0"/>
              <a:t>as </a:t>
            </a:r>
            <a:r>
              <a:rPr lang="fr-FR" sz="2900" dirty="0" err="1" smtClean="0"/>
              <a:t>Changed</a:t>
            </a:r>
            <a:r>
              <a:rPr lang="fr-FR" sz="2900" dirty="0"/>
              <a:t/>
            </a:r>
            <a:br>
              <a:rPr lang="fr-FR" sz="2900" dirty="0"/>
            </a:br>
            <a:endParaRPr lang="fr-FR" sz="2900" dirty="0"/>
          </a:p>
        </p:txBody>
      </p:sp>
      <p:pic>
        <p:nvPicPr>
          <p:cNvPr id="3" name="Espace réservé pour une image  5"/>
          <p:cNvPicPr preferRelativeResize="0">
            <a:picLocks noGrp="1"/>
          </p:cNvPicPr>
          <p:nvPr>
            <p:ph type="pic" idx="1"/>
          </p:nvPr>
        </p:nvPicPr>
        <p:blipFill>
          <a:blip r:embed="rId2"/>
          <a:srcRect t="19536" b="19536"/>
          <a:stretch>
            <a:fillRect/>
          </a:stretch>
        </p:blipFill>
        <p:spPr>
          <a:xfrm>
            <a:off x="7270359" y="2415167"/>
            <a:ext cx="4176000" cy="3564000"/>
          </a:xfrm>
        </p:spPr>
      </p:pic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en-US" dirty="0" smtClean="0"/>
              <a:t>Before July 31st, the question was: We have fundamental reasons to organize an </a:t>
            </a:r>
            <a:r>
              <a:rPr lang="en-US" b="1" dirty="0" smtClean="0">
                <a:solidFill>
                  <a:srgbClr val="00B050"/>
                </a:solidFill>
              </a:rPr>
              <a:t>ordered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retreat; how do we proceed?</a:t>
            </a:r>
          </a:p>
          <a:p>
            <a:pPr lvl="0"/>
            <a:r>
              <a:rPr lang="en-US" dirty="0" smtClean="0"/>
              <a:t>After July 31st, the question became: On what foundations should our future be affirmed and organized?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Or: Why did we </a:t>
            </a:r>
            <a:r>
              <a:rPr lang="en-US" b="1" dirty="0" smtClean="0">
                <a:solidFill>
                  <a:srgbClr val="00B050"/>
                </a:solidFill>
              </a:rPr>
              <a:t>survive</a:t>
            </a:r>
            <a:r>
              <a:rPr lang="en-US" dirty="0" smtClean="0"/>
              <a:t>?</a:t>
            </a:r>
          </a:p>
          <a:p>
            <a:pPr lvl="0"/>
            <a:r>
              <a:rPr lang="en-US" b="1" dirty="0" smtClean="0">
                <a:solidFill>
                  <a:srgbClr val="00B050"/>
                </a:solidFill>
              </a:rPr>
              <a:t>And then: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On what foundations should we base ourselves?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0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err="1"/>
              <a:t>Complexity</a:t>
            </a:r>
            <a:r>
              <a:rPr lang="fr-FR" dirty="0"/>
              <a:t>: </a:t>
            </a:r>
            <a:r>
              <a:rPr lang="fr-FR" dirty="0" smtClean="0"/>
              <a:t>Black Boxes </a:t>
            </a:r>
            <a:r>
              <a:rPr lang="fr-FR" dirty="0"/>
              <a:t>or </a:t>
            </a:r>
            <a:r>
              <a:rPr lang="fr-FR" dirty="0" smtClean="0"/>
              <a:t>Bad Boxes</a:t>
            </a:r>
            <a:r>
              <a:rPr lang="fr-FR" dirty="0"/>
              <a:t>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Modularization is </a:t>
            </a:r>
            <a:r>
              <a:rPr lang="en-US" b="1" dirty="0" smtClean="0">
                <a:solidFill>
                  <a:srgbClr val="00B050"/>
                </a:solidFill>
              </a:rPr>
              <a:t>good</a:t>
            </a:r>
            <a:r>
              <a:rPr lang="en-US" b="1" dirty="0" smtClean="0"/>
              <a:t>.</a:t>
            </a:r>
          </a:p>
          <a:p>
            <a:pPr lvl="0"/>
            <a:r>
              <a:rPr lang="en-US" dirty="0" smtClean="0"/>
              <a:t>But the myriad of “useful” black boxes is a </a:t>
            </a:r>
            <a:r>
              <a:rPr lang="en-US" b="1" dirty="0" smtClean="0">
                <a:solidFill>
                  <a:srgbClr val="00B050"/>
                </a:solidFill>
              </a:rPr>
              <a:t>trap</a:t>
            </a:r>
            <a:r>
              <a:rPr lang="en-US" b="1" dirty="0" smtClean="0"/>
              <a:t>.</a:t>
            </a:r>
          </a:p>
          <a:p>
            <a:pPr lvl="0"/>
            <a:endParaRPr lang="en-US" b="1" dirty="0" smtClean="0"/>
          </a:p>
          <a:p>
            <a:pPr lvl="0"/>
            <a:r>
              <a:rPr lang="en-US" dirty="0" smtClean="0"/>
              <a:t>No time to read the manual.</a:t>
            </a:r>
          </a:p>
          <a:p>
            <a:pPr lvl="0"/>
            <a:r>
              <a:rPr lang="en-US" dirty="0" smtClean="0"/>
              <a:t>No thinking about side-effects.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Loss of security, loss of safety.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err="1"/>
              <a:t>Replication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smtClean="0"/>
              <a:t>not </a:t>
            </a:r>
            <a:r>
              <a:rPr lang="fr-FR" dirty="0" err="1" smtClean="0"/>
              <a:t>sufficient</a:t>
            </a:r>
            <a:r>
              <a:rPr lang="fr-FR" dirty="0" smtClean="0"/>
              <a:t> </a:t>
            </a:r>
            <a:r>
              <a:rPr lang="fr-FR" dirty="0"/>
              <a:t>for </a:t>
            </a:r>
            <a:r>
              <a:rPr lang="fr-FR" dirty="0" err="1" smtClean="0"/>
              <a:t>safety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err="1"/>
              <a:t>Replication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not </a:t>
            </a:r>
            <a:r>
              <a:rPr lang="fr-FR" dirty="0" err="1"/>
              <a:t>sufficient</a:t>
            </a:r>
            <a:r>
              <a:rPr lang="fr-FR" dirty="0"/>
              <a:t> for </a:t>
            </a:r>
            <a:r>
              <a:rPr lang="fr-FR" dirty="0" err="1"/>
              <a:t>safety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 err="1"/>
              <a:t>We</a:t>
            </a:r>
            <a:r>
              <a:rPr lang="fr-FR" dirty="0"/>
              <a:t> have </a:t>
            </a:r>
            <a:r>
              <a:rPr lang="fr-FR" dirty="0" err="1"/>
              <a:t>huge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.</a:t>
            </a:r>
          </a:p>
          <a:p>
            <a:pPr lvl="0"/>
            <a:r>
              <a:rPr lang="fr-FR" dirty="0" err="1"/>
              <a:t>We</a:t>
            </a:r>
            <a:r>
              <a:rPr lang="fr-FR" dirty="0"/>
              <a:t> imagine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use </a:t>
            </a:r>
            <a:r>
              <a:rPr lang="fr-FR" dirty="0" err="1"/>
              <a:t>them</a:t>
            </a:r>
            <a:r>
              <a:rPr lang="fr-FR" dirty="0"/>
              <a:t> to </a:t>
            </a:r>
            <a:r>
              <a:rPr lang="fr-FR" dirty="0" err="1"/>
              <a:t>replicate</a:t>
            </a:r>
            <a:r>
              <a:rPr lang="fr-FR" dirty="0"/>
              <a:t> </a:t>
            </a:r>
            <a:r>
              <a:rPr lang="fr-FR" dirty="0" err="1"/>
              <a:t>everything</a:t>
            </a:r>
            <a:r>
              <a:rPr lang="fr-FR" dirty="0"/>
              <a:t>,</a:t>
            </a:r>
          </a:p>
          <a:p>
            <a:pPr lvl="0"/>
            <a:r>
              <a:rPr lang="fr-FR" dirty="0"/>
              <a:t>And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safe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But 1000 * 0 = 0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1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err="1"/>
              <a:t>Correlation</a:t>
            </a:r>
            <a:r>
              <a:rPr lang="fr-FR" dirty="0"/>
              <a:t> Versus </a:t>
            </a:r>
            <a:r>
              <a:rPr lang="fr-FR" dirty="0" err="1"/>
              <a:t>Logic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“Big Data” </a:t>
            </a:r>
            <a:r>
              <a:rPr lang="en-US" b="1" dirty="0" smtClean="0">
                <a:solidFill>
                  <a:srgbClr val="00B050"/>
                </a:solidFill>
              </a:rPr>
              <a:t>epistemic revolution </a:t>
            </a:r>
            <a:r>
              <a:rPr lang="en-US" dirty="0" smtClean="0"/>
              <a:t>seems to be about </a:t>
            </a:r>
            <a:r>
              <a:rPr lang="en-US" b="1" dirty="0" smtClean="0">
                <a:solidFill>
                  <a:srgbClr val="00B050"/>
                </a:solidFill>
              </a:rPr>
              <a:t>correlation replacing logic</a:t>
            </a:r>
            <a:r>
              <a:rPr lang="en-US" b="1" dirty="0" smtClean="0"/>
              <a:t>.</a:t>
            </a:r>
          </a:p>
          <a:p>
            <a:pPr lvl="0"/>
            <a:r>
              <a:rPr lang="en-US" dirty="0" smtClean="0"/>
              <a:t>Pertinence to a lot of things: business, </a:t>
            </a:r>
            <a:r>
              <a:rPr lang="en-US" b="1" dirty="0" smtClean="0">
                <a:solidFill>
                  <a:srgbClr val="00B050"/>
                </a:solidFill>
              </a:rPr>
              <a:t>empirical results </a:t>
            </a:r>
            <a:r>
              <a:rPr lang="en-US" dirty="0" smtClean="0"/>
              <a:t>as first steps to scientific results (in health care, for example), NSA knowledge of the world...</a:t>
            </a:r>
          </a:p>
          <a:p>
            <a:pPr lvl="0"/>
            <a:r>
              <a:rPr lang="en-US" dirty="0" smtClean="0"/>
              <a:t>Can be a </a:t>
            </a:r>
            <a:r>
              <a:rPr lang="en-US" b="1" dirty="0" smtClean="0">
                <a:solidFill>
                  <a:srgbClr val="00B050"/>
                </a:solidFill>
              </a:rPr>
              <a:t>threat to our intelligence</a:t>
            </a:r>
            <a:r>
              <a:rPr lang="en-US" dirty="0" smtClean="0"/>
              <a:t>: statistics don't prove anything, the “bad” could in some situations be more frequent than the ‘good’.</a:t>
            </a:r>
          </a:p>
          <a:p>
            <a:pPr lvl="0"/>
            <a:r>
              <a:rPr lang="en-US" dirty="0" smtClean="0"/>
              <a:t>Somewhere there remains a need for logic: even statistics need the right calculations.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04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/>
              <a:t>wrong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common axiom between:</a:t>
            </a:r>
          </a:p>
          <a:p>
            <a:pPr lvl="1"/>
            <a:r>
              <a:rPr lang="en-US" dirty="0" smtClean="0"/>
              <a:t>Universal black-boxing</a:t>
            </a:r>
          </a:p>
          <a:p>
            <a:pPr lvl="1"/>
            <a:r>
              <a:rPr lang="en-US" dirty="0" smtClean="0"/>
              <a:t>Blind confidence </a:t>
            </a:r>
            <a:r>
              <a:rPr lang="en-US" dirty="0"/>
              <a:t>i</a:t>
            </a:r>
            <a:r>
              <a:rPr lang="en-US" dirty="0" smtClean="0"/>
              <a:t>n replication</a:t>
            </a:r>
          </a:p>
          <a:p>
            <a:pPr lvl="1"/>
            <a:r>
              <a:rPr lang="en-US" dirty="0" smtClean="0"/>
              <a:t>Acceptance of truth from correlation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Faith in a possible completely unified world, a single-language world.</a:t>
            </a:r>
          </a:p>
          <a:p>
            <a:pPr lvl="1"/>
            <a:r>
              <a:rPr lang="en-US" dirty="0" smtClean="0"/>
              <a:t>Black-boxing: Everything can be understood and associated with everything.</a:t>
            </a:r>
          </a:p>
          <a:p>
            <a:pPr lvl="1"/>
            <a:r>
              <a:rPr lang="en-US" dirty="0" smtClean="0"/>
              <a:t>Replication: Association is sufficient for secure building.</a:t>
            </a:r>
          </a:p>
          <a:p>
            <a:pPr lvl="1"/>
            <a:r>
              <a:rPr lang="en-US" dirty="0" smtClean="0"/>
              <a:t>Correlation: If everybody thinks the same thing, it is true.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VMS survive?</a:t>
            </a: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</a:t>
            </a:r>
            <a:r>
              <a:rPr lang="en-US" dirty="0" smtClean="0"/>
              <a:t>ecessity of diversity</a:t>
            </a:r>
          </a:p>
          <a:p>
            <a:pPr lvl="0"/>
            <a:r>
              <a:rPr lang="en-US" dirty="0"/>
              <a:t>S</a:t>
            </a:r>
            <a:r>
              <a:rPr lang="en-US" dirty="0" smtClean="0"/>
              <a:t>trong typing in VMS: unequivocal DCL…</a:t>
            </a:r>
          </a:p>
          <a:p>
            <a:pPr lvl="0"/>
            <a:r>
              <a:rPr lang="en-US" dirty="0" smtClean="0"/>
              <a:t>Diversity within VMS: Common Language Environment...</a:t>
            </a:r>
          </a:p>
          <a:p>
            <a:pPr lvl="0"/>
            <a:r>
              <a:rPr lang="en-US" dirty="0" smtClean="0"/>
              <a:t>VMS </a:t>
            </a:r>
            <a:r>
              <a:rPr lang="en-US" dirty="0" err="1" smtClean="0"/>
              <a:t>softwares</a:t>
            </a:r>
            <a:r>
              <a:rPr lang="en-US" dirty="0" smtClean="0"/>
              <a:t> are not black boxes capable of doing anything, but good, idiomatic </a:t>
            </a:r>
            <a:r>
              <a:rPr lang="en-US" dirty="0" err="1" smtClean="0"/>
              <a:t>softwares</a:t>
            </a:r>
            <a:endParaRPr lang="en-US" dirty="0" smtClean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39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Are</a:t>
            </a:r>
            <a:r>
              <a:rPr lang="fr-FR" dirty="0"/>
              <a:t>: Conclusion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risk of the current phase of IT science:</a:t>
            </a:r>
          </a:p>
          <a:p>
            <a:pPr lvl="1"/>
            <a:r>
              <a:rPr lang="en-US" dirty="0" smtClean="0"/>
              <a:t>Building blindly, using a huge number of black boxes, whose functioning we are not even able to fully understand:</a:t>
            </a:r>
          </a:p>
          <a:p>
            <a:pPr lvl="2"/>
            <a:r>
              <a:rPr lang="en-US" dirty="0" smtClean="0"/>
              <a:t>'I neither know the ins nor the outs, I can only </a:t>
            </a:r>
            <a:r>
              <a:rPr lang="en-US" dirty="0" err="1" smtClean="0"/>
              <a:t>garantee</a:t>
            </a:r>
            <a:r>
              <a:rPr lang="en-US" dirty="0" smtClean="0"/>
              <a:t> a statistical safety'</a:t>
            </a:r>
          </a:p>
          <a:p>
            <a:pPr marL="36900" indent="0">
              <a:buNone/>
            </a:pPr>
            <a:endParaRPr lang="en-US" dirty="0" smtClean="0"/>
          </a:p>
          <a:p>
            <a:r>
              <a:rPr lang="en-US" dirty="0" smtClean="0"/>
              <a:t>Do “last-chance handlers” exist somewhere in the world?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Dependable systems are “last-chance handlers.”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9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/>
              <a:t>W</a:t>
            </a:r>
            <a:r>
              <a:rPr lang="fr-FR" dirty="0" err="1" smtClean="0"/>
              <a:t>e</a:t>
            </a:r>
            <a:r>
              <a:rPr lang="fr-FR" dirty="0" smtClean="0"/>
              <a:t> Are: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 lvl="1"/>
            <a:r>
              <a:rPr lang="fr-FR" dirty="0"/>
              <a:t>T</a:t>
            </a:r>
            <a:r>
              <a:rPr lang="fr-FR" dirty="0" smtClean="0"/>
              <a:t>o </a:t>
            </a:r>
            <a:r>
              <a:rPr lang="fr-FR" dirty="0" err="1" smtClean="0"/>
              <a:t>guarantee</a:t>
            </a:r>
            <a:r>
              <a:rPr lang="fr-FR" dirty="0" smtClean="0"/>
              <a:t> the future of </a:t>
            </a:r>
            <a:r>
              <a:rPr lang="fr-FR" dirty="0" err="1" smtClean="0"/>
              <a:t>dependable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/>
              <a:t>T</a:t>
            </a:r>
            <a:r>
              <a:rPr lang="fr-FR" dirty="0" smtClean="0"/>
              <a:t>o </a:t>
            </a:r>
            <a:r>
              <a:rPr lang="fr-FR" dirty="0" err="1"/>
              <a:t>define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life cycle, </a:t>
            </a:r>
            <a:r>
              <a:rPr lang="fr-FR" dirty="0" err="1"/>
              <a:t>their</a:t>
            </a:r>
            <a:r>
              <a:rPr lang="fr-FR" dirty="0"/>
              <a:t> relative position in the </a:t>
            </a:r>
            <a:r>
              <a:rPr lang="fr-FR" dirty="0" err="1"/>
              <a:t>general</a:t>
            </a:r>
            <a:r>
              <a:rPr lang="fr-FR" dirty="0"/>
              <a:t> IT </a:t>
            </a:r>
            <a:r>
              <a:rPr lang="fr-FR" dirty="0" smtClean="0"/>
              <a:t>world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0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 II: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/>
              <a:t>W</a:t>
            </a:r>
            <a:r>
              <a:rPr lang="fr-FR" dirty="0" err="1" smtClean="0"/>
              <a:t>e</a:t>
            </a:r>
            <a:r>
              <a:rPr lang="fr-FR" dirty="0" smtClean="0"/>
              <a:t> Go </a:t>
            </a:r>
            <a:r>
              <a:rPr lang="fr-FR" sz="2800" dirty="0" smtClean="0"/>
              <a:t>(contents)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The </a:t>
            </a:r>
            <a:r>
              <a:rPr lang="fr-FR" dirty="0" err="1" smtClean="0"/>
              <a:t>Big</a:t>
            </a:r>
            <a:r>
              <a:rPr lang="fr-FR" dirty="0" smtClean="0"/>
              <a:t> Picture: Alliance of </a:t>
            </a:r>
            <a:r>
              <a:rPr lang="fr-FR" dirty="0" err="1" smtClean="0"/>
              <a:t>Globality</a:t>
            </a:r>
            <a:r>
              <a:rPr lang="fr-FR" dirty="0" smtClean="0"/>
              <a:t> and </a:t>
            </a:r>
            <a:r>
              <a:rPr lang="fr-FR" dirty="0" err="1" smtClean="0"/>
              <a:t>Uniqueness</a:t>
            </a:r>
            <a:endParaRPr lang="fr-FR" dirty="0" smtClean="0"/>
          </a:p>
          <a:p>
            <a:endParaRPr lang="fr-FR" dirty="0"/>
          </a:p>
          <a:p>
            <a:r>
              <a:rPr lang="fr-FR" b="1" dirty="0">
                <a:solidFill>
                  <a:srgbClr val="00B050"/>
                </a:solidFill>
              </a:rPr>
              <a:t>T</a:t>
            </a:r>
            <a:r>
              <a:rPr lang="fr-FR" dirty="0"/>
              <a:t>ransparent </a:t>
            </a:r>
            <a:r>
              <a:rPr lang="fr-FR" b="1" dirty="0" err="1">
                <a:solidFill>
                  <a:srgbClr val="00B050"/>
                </a:solidFill>
              </a:rPr>
              <a:t>S</a:t>
            </a:r>
            <a:r>
              <a:rPr lang="fr-FR" dirty="0" err="1"/>
              <a:t>ustainable</a:t>
            </a:r>
            <a:r>
              <a:rPr lang="fr-FR" dirty="0"/>
              <a:t> </a:t>
            </a:r>
            <a:r>
              <a:rPr lang="fr-FR" b="1" dirty="0" smtClean="0">
                <a:solidFill>
                  <a:srgbClr val="00B050"/>
                </a:solidFill>
              </a:rPr>
              <a:t>B</a:t>
            </a:r>
            <a:r>
              <a:rPr lang="fr-FR" dirty="0" smtClean="0"/>
              <a:t>oxes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Chains</a:t>
            </a:r>
            <a:r>
              <a:rPr lang="fr-FR" dirty="0" smtClean="0"/>
              <a:t> </a:t>
            </a:r>
            <a:r>
              <a:rPr lang="fr-FR" dirty="0"/>
              <a:t>of TSB, </a:t>
            </a:r>
            <a:r>
              <a:rPr lang="fr-FR" dirty="0" err="1" smtClean="0"/>
              <a:t>Contracts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Galactic</a:t>
            </a:r>
            <a:r>
              <a:rPr lang="fr-FR" dirty="0" smtClean="0"/>
              <a:t> </a:t>
            </a:r>
            <a:r>
              <a:rPr lang="fr-FR" dirty="0" err="1"/>
              <a:t>R</a:t>
            </a:r>
            <a:r>
              <a:rPr lang="fr-FR" dirty="0" err="1" smtClean="0"/>
              <a:t>hythms</a:t>
            </a:r>
            <a:r>
              <a:rPr lang="fr-FR" dirty="0" smtClean="0"/>
              <a:t>: </a:t>
            </a:r>
            <a:r>
              <a:rPr lang="fr-FR" b="1" dirty="0" err="1" smtClean="0">
                <a:solidFill>
                  <a:srgbClr val="00B050"/>
                </a:solidFill>
              </a:rPr>
              <a:t>Where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sustainability</a:t>
            </a:r>
            <a:r>
              <a:rPr lang="fr-FR" b="1" dirty="0">
                <a:solidFill>
                  <a:srgbClr val="00B050"/>
                </a:solidFill>
              </a:rPr>
              <a:t> structures </a:t>
            </a:r>
            <a:r>
              <a:rPr lang="fr-FR" b="1" dirty="0" err="1" smtClean="0">
                <a:solidFill>
                  <a:srgbClr val="00B050"/>
                </a:solidFill>
              </a:rPr>
              <a:t>space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08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Clouds</a:t>
            </a:r>
            <a:r>
              <a:rPr lang="fr-FR" dirty="0"/>
              <a:t> </a:t>
            </a:r>
            <a:r>
              <a:rPr lang="fr-FR" dirty="0" smtClean="0"/>
              <a:t>are </a:t>
            </a:r>
            <a:r>
              <a:rPr lang="fr-FR" dirty="0"/>
              <a:t>G</a:t>
            </a:r>
            <a:r>
              <a:rPr lang="fr-FR" dirty="0" smtClean="0"/>
              <a:t>lobal </a:t>
            </a:r>
            <a:r>
              <a:rPr lang="fr-FR" dirty="0" err="1"/>
              <a:t>S</a:t>
            </a:r>
            <a:r>
              <a:rPr lang="fr-FR" dirty="0" err="1" smtClean="0"/>
              <a:t>paces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7418" y="3237810"/>
            <a:ext cx="4876344" cy="544884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Infinite</a:t>
            </a:r>
            <a:r>
              <a:rPr lang="fr-FR" dirty="0" smtClean="0"/>
              <a:t> Recognition</a:t>
            </a:r>
            <a:endParaRPr lang="fr-FR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54" y="3782694"/>
            <a:ext cx="3490535" cy="28800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fr-FR" dirty="0" err="1" smtClean="0"/>
              <a:t>Inversed</a:t>
            </a:r>
            <a:r>
              <a:rPr lang="fr-FR" dirty="0" smtClean="0"/>
              <a:t> Cloud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563" y="4194969"/>
            <a:ext cx="2133600" cy="2143125"/>
          </a:xfrm>
        </p:spPr>
      </p:pic>
    </p:spTree>
    <p:extLst>
      <p:ext uri="{BB962C8B-B14F-4D97-AF65-F5344CB8AC3E}">
        <p14:creationId xmlns:p14="http://schemas.microsoft.com/office/powerpoint/2010/main" val="19262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223" y="2188604"/>
            <a:ext cx="11619914" cy="970450"/>
          </a:xfrm>
        </p:spPr>
        <p:txBody>
          <a:bodyPr>
            <a:normAutofit/>
          </a:bodyPr>
          <a:lstStyle/>
          <a:p>
            <a:r>
              <a:rPr lang="fr-FR" dirty="0" err="1" smtClean="0"/>
              <a:t>Clouds</a:t>
            </a:r>
            <a:r>
              <a:rPr lang="fr-FR" dirty="0" smtClean="0"/>
              <a:t> are made of </a:t>
            </a:r>
            <a:r>
              <a:rPr lang="fr-FR" dirty="0" err="1" smtClean="0"/>
              <a:t>words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1" y="3080237"/>
            <a:ext cx="5512500" cy="22680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idx="3"/>
          </p:nvPr>
        </p:nvSpPr>
        <p:spPr>
          <a:xfrm>
            <a:off x="6674977" y="2886612"/>
            <a:ext cx="4895330" cy="544883"/>
          </a:xfrm>
        </p:spPr>
        <p:txBody>
          <a:bodyPr>
            <a:normAutofit/>
          </a:bodyPr>
          <a:lstStyle/>
          <a:p>
            <a:endParaRPr lang="fr-FR" dirty="0" smtClean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032" y="3510252"/>
            <a:ext cx="2837457" cy="2709863"/>
          </a:xfrm>
        </p:spPr>
      </p:pic>
    </p:spTree>
    <p:extLst>
      <p:ext uri="{BB962C8B-B14F-4D97-AF65-F5344CB8AC3E}">
        <p14:creationId xmlns:p14="http://schemas.microsoft.com/office/powerpoint/2010/main" val="405321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smtClean="0"/>
              <a:t>Introduction: Meta-</a:t>
            </a:r>
            <a:r>
              <a:rPr lang="fr-FR" dirty="0" err="1"/>
              <a:t>M</a:t>
            </a:r>
            <a:r>
              <a:rPr lang="fr-FR" dirty="0" err="1" smtClean="0"/>
              <a:t>ethodology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fr-FR" dirty="0"/>
          </a:p>
          <a:p>
            <a:pPr lvl="0"/>
            <a:r>
              <a:rPr lang="en-US" dirty="0" smtClean="0"/>
              <a:t>We determine theoretical and pragmatic specificities for our specific situation.</a:t>
            </a:r>
          </a:p>
          <a:p>
            <a:pPr lvl="0"/>
            <a:r>
              <a:rPr lang="en-US" dirty="0" smtClean="0"/>
              <a:t>We determine how to situate ourselves within a bigger context.</a:t>
            </a:r>
          </a:p>
          <a:p>
            <a:pPr lvl="0"/>
            <a:r>
              <a:rPr lang="en-US" dirty="0" smtClean="0"/>
              <a:t>Knowing what is possible and what is not, we are able to make decisions about what we want.</a:t>
            </a:r>
          </a:p>
          <a:p>
            <a:pPr lvl="0"/>
            <a:r>
              <a:rPr lang="en-US" dirty="0" smtClean="0"/>
              <a:t>Knowing where we want to go, we can determine how to get there.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19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Globality</a:t>
            </a:r>
            <a:r>
              <a:rPr lang="fr-FR" dirty="0" smtClean="0"/>
              <a:t> and </a:t>
            </a:r>
            <a:r>
              <a:rPr lang="fr-FR" dirty="0" err="1" smtClean="0"/>
              <a:t>Uniqueness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Globality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00B050"/>
                </a:solidFill>
              </a:rPr>
              <a:t>good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absolute </a:t>
            </a:r>
            <a:r>
              <a:rPr lang="en-US" dirty="0" err="1" smtClean="0"/>
              <a:t>globality</a:t>
            </a:r>
            <a:r>
              <a:rPr lang="en-US" dirty="0" smtClean="0"/>
              <a:t> is an unattainable and </a:t>
            </a:r>
            <a:r>
              <a:rPr lang="en-US" dirty="0" smtClean="0">
                <a:solidFill>
                  <a:srgbClr val="00B050"/>
                </a:solidFill>
              </a:rPr>
              <a:t>dangerous dream</a:t>
            </a:r>
            <a:r>
              <a:rPr lang="en-US" dirty="0" smtClean="0"/>
              <a:t>.</a:t>
            </a:r>
          </a:p>
          <a:p>
            <a:pPr marL="3690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Uniqueness and precision of idiomatic software is </a:t>
            </a:r>
            <a:r>
              <a:rPr lang="en-US" dirty="0" smtClean="0">
                <a:solidFill>
                  <a:srgbClr val="00B050"/>
                </a:solidFill>
              </a:rPr>
              <a:t>good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But the essential difficulty of translation makes </a:t>
            </a:r>
            <a:r>
              <a:rPr lang="en-US" dirty="0" smtClean="0">
                <a:solidFill>
                  <a:srgbClr val="00B050"/>
                </a:solidFill>
              </a:rPr>
              <a:t>uniqueness feel like an obstacle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On one hand, we dream of more uniqueness, and on the other, of less.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Alliance of </a:t>
            </a:r>
            <a:r>
              <a:rPr lang="fr-FR" dirty="0" err="1" smtClean="0"/>
              <a:t>Globality</a:t>
            </a:r>
            <a:r>
              <a:rPr lang="fr-FR" dirty="0" smtClean="0"/>
              <a:t> and </a:t>
            </a:r>
            <a:r>
              <a:rPr lang="fr-FR" dirty="0" err="1" smtClean="0"/>
              <a:t>Uniqueness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are reasonable enough to restrain our unattainable dreams, we can ally:</a:t>
            </a:r>
          </a:p>
          <a:p>
            <a:pPr lvl="1"/>
            <a:r>
              <a:rPr lang="en-US" dirty="0" smtClean="0"/>
              <a:t>Useful </a:t>
            </a:r>
            <a:r>
              <a:rPr lang="en-US" dirty="0" err="1" smtClean="0"/>
              <a:t>Globality</a:t>
            </a:r>
            <a:r>
              <a:rPr lang="en-US" dirty="0" smtClean="0"/>
              <a:t>, knowing it will never be completely coherent and safe.</a:t>
            </a:r>
          </a:p>
          <a:p>
            <a:pPr lvl="1"/>
            <a:r>
              <a:rPr lang="en-US" dirty="0" smtClean="0"/>
              <a:t>And Unique pieces of software, reliable and better understood, knowing we will never be capable of making them completely universal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7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Unique (VMS) places: </a:t>
            </a:r>
            <a:r>
              <a:rPr lang="fr-FR" dirty="0" err="1" smtClean="0"/>
              <a:t>Sustainable</a:t>
            </a:r>
            <a:r>
              <a:rPr lang="fr-FR" dirty="0" smtClean="0"/>
              <a:t> Boxes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important to:</a:t>
            </a:r>
          </a:p>
          <a:p>
            <a:pPr lvl="1"/>
            <a:r>
              <a:rPr lang="en-US" dirty="0" smtClean="0"/>
              <a:t>Determine precise </a:t>
            </a:r>
            <a:r>
              <a:rPr lang="en-US" dirty="0" smtClean="0">
                <a:solidFill>
                  <a:srgbClr val="00B050"/>
                </a:solidFill>
              </a:rPr>
              <a:t>segments</a:t>
            </a:r>
            <a:r>
              <a:rPr lang="en-US" b="1" dirty="0" smtClean="0">
                <a:solidFill>
                  <a:srgbClr val="00B050"/>
                </a:solidFill>
              </a:rPr>
              <a:t> of software </a:t>
            </a:r>
            <a:r>
              <a:rPr lang="en-US" b="1" dirty="0" smtClean="0">
                <a:solidFill>
                  <a:schemeClr val="tx1"/>
                </a:solidFill>
              </a:rPr>
              <a:t>that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do exactly </a:t>
            </a:r>
            <a:r>
              <a:rPr lang="en-US" b="1" dirty="0" smtClean="0">
                <a:solidFill>
                  <a:srgbClr val="00B050"/>
                </a:solidFill>
              </a:rPr>
              <a:t>on</a:t>
            </a:r>
            <a:r>
              <a:rPr lang="en-US" dirty="0" smtClean="0">
                <a:solidFill>
                  <a:srgbClr val="00B050"/>
                </a:solidFill>
              </a:rPr>
              <a:t>e</a:t>
            </a:r>
            <a:r>
              <a:rPr lang="en-US" dirty="0" smtClean="0"/>
              <a:t> thing.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U</a:t>
            </a:r>
            <a:r>
              <a:rPr lang="en-US" b="1" dirty="0" smtClean="0">
                <a:solidFill>
                  <a:srgbClr val="00B050"/>
                </a:solidFill>
              </a:rPr>
              <a:t>nderstand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their pure </a:t>
            </a:r>
            <a:r>
              <a:rPr lang="en-US" b="1" dirty="0" smtClean="0">
                <a:solidFill>
                  <a:srgbClr val="00B050"/>
                </a:solidFill>
              </a:rPr>
              <a:t>specificities</a:t>
            </a:r>
            <a:r>
              <a:rPr lang="en-US" dirty="0" smtClean="0"/>
              <a:t>: 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eaning (what do they do, what function they “translate”</a:t>
            </a:r>
            <a:r>
              <a:rPr lang="en-US" dirty="0"/>
              <a:t>)</a:t>
            </a:r>
            <a:endParaRPr lang="en-US" dirty="0" smtClean="0"/>
          </a:p>
          <a:p>
            <a:pPr lvl="2"/>
            <a:r>
              <a:rPr lang="en-US" dirty="0"/>
              <a:t>S</a:t>
            </a:r>
            <a:r>
              <a:rPr lang="en-US" dirty="0" smtClean="0"/>
              <a:t>ystemic idioms (language, architecture, data...)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ystemic contexts (relations with DCL, RTL, System Services, VMS idioms like AST...)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 able to </a:t>
            </a:r>
            <a:r>
              <a:rPr lang="en-US" dirty="0" smtClean="0">
                <a:solidFill>
                  <a:srgbClr val="00B050"/>
                </a:solidFill>
              </a:rPr>
              <a:t>describe </a:t>
            </a:r>
            <a:r>
              <a:rPr lang="en-US" dirty="0" smtClean="0"/>
              <a:t>all these specificities.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0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Unique (VMS) Sites: </a:t>
            </a:r>
            <a:r>
              <a:rPr lang="fr-FR" dirty="0" err="1" smtClean="0"/>
              <a:t>Chains</a:t>
            </a:r>
            <a:r>
              <a:rPr lang="fr-FR" dirty="0" smtClean="0"/>
              <a:t> of Transparent </a:t>
            </a:r>
            <a:r>
              <a:rPr lang="fr-FR" dirty="0" err="1" smtClean="0"/>
              <a:t>Sustainable</a:t>
            </a:r>
            <a:r>
              <a:rPr lang="fr-FR" dirty="0" smtClean="0"/>
              <a:t> Boxes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know sustainable boxes well, we can write </a:t>
            </a:r>
            <a:r>
              <a:rPr lang="en-US" b="1" dirty="0" smtClean="0">
                <a:solidFill>
                  <a:srgbClr val="00B050"/>
                </a:solidFill>
              </a:rPr>
              <a:t>contracts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about them.</a:t>
            </a:r>
          </a:p>
          <a:p>
            <a:endParaRPr lang="en-US" dirty="0" smtClean="0"/>
          </a:p>
          <a:p>
            <a:r>
              <a:rPr lang="en-US" dirty="0" smtClean="0"/>
              <a:t>It is the heart of </a:t>
            </a:r>
            <a:r>
              <a:rPr lang="en-US" dirty="0" smtClean="0">
                <a:solidFill>
                  <a:srgbClr val="00B050"/>
                </a:solidFill>
              </a:rPr>
              <a:t>SOA</a:t>
            </a:r>
            <a:r>
              <a:rPr lang="en-US" dirty="0" smtClean="0"/>
              <a:t>: </a:t>
            </a:r>
            <a:r>
              <a:rPr lang="en-US" b="1" dirty="0">
                <a:solidFill>
                  <a:srgbClr val="00B050"/>
                </a:solidFill>
              </a:rPr>
              <a:t>P</a:t>
            </a:r>
            <a:r>
              <a:rPr lang="en-US" b="1" dirty="0" smtClean="0">
                <a:solidFill>
                  <a:srgbClr val="00B050"/>
                </a:solidFill>
              </a:rPr>
              <a:t>rogramming by contracts </a:t>
            </a:r>
            <a:r>
              <a:rPr lang="en-US" dirty="0" smtClean="0"/>
              <a:t>(B. Meyer).</a:t>
            </a:r>
            <a:endParaRPr lang="en-US" b="1" dirty="0" smtClean="0"/>
          </a:p>
          <a:p>
            <a:pPr lvl="1"/>
            <a:r>
              <a:rPr lang="en-US" dirty="0" smtClean="0"/>
              <a:t>It is not necessary to be fully SOA compliant, because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 smtClean="0">
                <a:solidFill>
                  <a:srgbClr val="00B050"/>
                </a:solidFill>
              </a:rPr>
              <a:t>don't think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00B050"/>
                </a:solidFill>
              </a:rPr>
              <a:t>everything is </a:t>
            </a:r>
            <a:r>
              <a:rPr lang="en-US" dirty="0" smtClean="0"/>
              <a:t>a service.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focus is on being able to trust </a:t>
            </a:r>
            <a:r>
              <a:rPr lang="en-US" b="1" dirty="0" smtClean="0">
                <a:solidFill>
                  <a:srgbClr val="00B050"/>
                </a:solidFill>
              </a:rPr>
              <a:t>sequences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of TSB.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189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Galactic</a:t>
            </a:r>
            <a:r>
              <a:rPr lang="fr-FR" dirty="0" smtClean="0"/>
              <a:t> </a:t>
            </a:r>
            <a:r>
              <a:rPr lang="fr-FR" dirty="0" err="1" smtClean="0"/>
              <a:t>Rhythms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35" y="2880984"/>
            <a:ext cx="4707349" cy="2988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The unified, cloudy world is similar to space-time.</a:t>
            </a:r>
          </a:p>
          <a:p>
            <a:r>
              <a:rPr lang="en-US" dirty="0" smtClean="0"/>
              <a:t>There is a curvature of space-time that depends on specific, large-scale objects in it.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021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Galactic</a:t>
            </a:r>
            <a:r>
              <a:rPr lang="fr-FR" dirty="0" smtClean="0"/>
              <a:t> </a:t>
            </a:r>
            <a:r>
              <a:rPr lang="fr-FR" dirty="0" err="1" smtClean="0"/>
              <a:t>Rhythms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664" y="2664984"/>
            <a:ext cx="5511662" cy="3204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 err="1" smtClean="0"/>
              <a:t>sytems</a:t>
            </a:r>
            <a:r>
              <a:rPr lang="en-US" dirty="0" smtClean="0"/>
              <a:t> do not exist in untouched, anonymous space.</a:t>
            </a:r>
          </a:p>
          <a:p>
            <a:r>
              <a:rPr lang="en-US" dirty="0" smtClean="0"/>
              <a:t>They structure general IT space through their qualities.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971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Galactic</a:t>
            </a:r>
            <a:r>
              <a:rPr lang="fr-FR" dirty="0" smtClean="0"/>
              <a:t> </a:t>
            </a:r>
            <a:r>
              <a:rPr lang="fr-FR" dirty="0" err="1" smtClean="0"/>
              <a:t>Rhythms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74" y="1948272"/>
            <a:ext cx="5568000" cy="4176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A good IT </a:t>
            </a:r>
            <a:r>
              <a:rPr lang="fr-FR" dirty="0" err="1"/>
              <a:t>galaxy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one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chains</a:t>
            </a:r>
            <a:r>
              <a:rPr lang="fr-FR" dirty="0"/>
              <a:t> of </a:t>
            </a:r>
            <a:r>
              <a:rPr lang="fr-FR" dirty="0" err="1" smtClean="0"/>
              <a:t>TSBs</a:t>
            </a:r>
            <a:r>
              <a:rPr lang="fr-FR" dirty="0" smtClean="0"/>
              <a:t> </a:t>
            </a:r>
            <a:r>
              <a:rPr lang="fr-FR" dirty="0"/>
              <a:t>structure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 smtClean="0"/>
              <a:t>neighborghood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b="1" dirty="0" err="1">
                <a:solidFill>
                  <a:srgbClr val="00B050"/>
                </a:solidFill>
              </a:rPr>
              <a:t>Dependable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systems</a:t>
            </a:r>
            <a:r>
              <a:rPr lang="fr-FR" b="1" dirty="0">
                <a:solidFill>
                  <a:srgbClr val="00B050"/>
                </a:solidFill>
              </a:rPr>
              <a:t> are </a:t>
            </a:r>
            <a:r>
              <a:rPr lang="fr-FR" b="1" dirty="0" smtClean="0">
                <a:solidFill>
                  <a:srgbClr val="00B050"/>
                </a:solidFill>
              </a:rPr>
              <a:t>unique </a:t>
            </a:r>
            <a:r>
              <a:rPr lang="fr-FR" b="1" dirty="0">
                <a:solidFill>
                  <a:srgbClr val="00B050"/>
                </a:solidFill>
              </a:rPr>
              <a:t>and </a:t>
            </a:r>
            <a:r>
              <a:rPr lang="fr-FR" b="1" dirty="0" err="1">
                <a:solidFill>
                  <a:srgbClr val="00B050"/>
                </a:solidFill>
              </a:rPr>
              <a:t>provide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safety</a:t>
            </a:r>
            <a:r>
              <a:rPr lang="fr-FR" b="1" dirty="0">
                <a:solidFill>
                  <a:srgbClr val="00B050"/>
                </a:solidFill>
              </a:rPr>
              <a:t> for the </a:t>
            </a:r>
            <a:r>
              <a:rPr lang="fr-FR" b="1" dirty="0" err="1" smtClean="0">
                <a:solidFill>
                  <a:srgbClr val="00B050"/>
                </a:solidFill>
              </a:rPr>
              <a:t>unified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IT </a:t>
            </a:r>
            <a:r>
              <a:rPr lang="fr-FR" b="1" dirty="0" smtClean="0">
                <a:solidFill>
                  <a:srgbClr val="00B050"/>
                </a:solidFill>
              </a:rPr>
              <a:t>world</a:t>
            </a:r>
            <a:r>
              <a:rPr lang="fr-FR" dirty="0" smtClean="0">
                <a:solidFill>
                  <a:srgbClr val="00B050"/>
                </a:solidFill>
              </a:rPr>
              <a:t>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i="1" dirty="0" smtClean="0"/>
              <a:t>Center of business </a:t>
            </a:r>
            <a:r>
              <a:rPr lang="fr-FR" i="1" dirty="0" err="1" smtClean="0"/>
              <a:t>critical</a:t>
            </a:r>
            <a:r>
              <a:rPr lang="fr-FR" i="1" dirty="0" smtClean="0"/>
              <a:t> </a:t>
            </a:r>
            <a:r>
              <a:rPr lang="fr-FR" i="1" dirty="0" err="1"/>
              <a:t>w</a:t>
            </a:r>
            <a:r>
              <a:rPr lang="fr-FR" i="1" dirty="0" err="1" smtClean="0"/>
              <a:t>ould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VMS sites.</a:t>
            </a:r>
            <a:endParaRPr lang="fr-FR" i="1" dirty="0"/>
          </a:p>
          <a:p>
            <a:r>
              <a:rPr lang="fr-FR" i="1" dirty="0" smtClean="0"/>
              <a:t>Center of </a:t>
            </a:r>
            <a:r>
              <a:rPr lang="fr-FR" i="1" dirty="0" err="1" smtClean="0"/>
              <a:t>cloudy</a:t>
            </a:r>
            <a:r>
              <a:rPr lang="fr-FR" i="1" dirty="0" smtClean="0"/>
              <a:t> galaxies </a:t>
            </a:r>
            <a:r>
              <a:rPr lang="fr-FR" i="1" dirty="0" err="1"/>
              <a:t>w</a:t>
            </a:r>
            <a:r>
              <a:rPr lang="fr-FR" i="1" dirty="0" err="1" smtClean="0"/>
              <a:t>ould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Clusters.</a:t>
            </a:r>
            <a:endParaRPr lang="fr-FR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 III: How to </a:t>
            </a:r>
            <a:r>
              <a:rPr lang="fr-FR" dirty="0" err="1" smtClean="0"/>
              <a:t>Get</a:t>
            </a:r>
            <a:r>
              <a:rPr lang="fr-FR" dirty="0" smtClean="0"/>
              <a:t> There? </a:t>
            </a:r>
            <a:r>
              <a:rPr lang="fr-FR" sz="2800" dirty="0" smtClean="0"/>
              <a:t>(contents)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 all about? Fundamentals, Quality, Transmission.</a:t>
            </a:r>
          </a:p>
          <a:p>
            <a:pPr lvl="1"/>
            <a:r>
              <a:rPr lang="en-US" dirty="0" smtClean="0"/>
              <a:t>The answer is to renew IT studies.</a:t>
            </a:r>
          </a:p>
          <a:p>
            <a:r>
              <a:rPr lang="en-US" dirty="0" smtClean="0"/>
              <a:t>What is urgent?</a:t>
            </a:r>
          </a:p>
          <a:p>
            <a:pPr lvl="1"/>
            <a:r>
              <a:rPr lang="en-US" dirty="0" smtClean="0"/>
              <a:t>To have well-defined specific tasks.</a:t>
            </a:r>
          </a:p>
          <a:p>
            <a:r>
              <a:rPr lang="en-US" dirty="0" smtClean="0"/>
              <a:t>What will the future be like?</a:t>
            </a:r>
          </a:p>
          <a:p>
            <a:pPr lvl="1"/>
            <a:r>
              <a:rPr lang="en-US" dirty="0" smtClean="0"/>
              <a:t>The “last-chance consultants” from underground to new alliances.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3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Importance of IT </a:t>
            </a:r>
            <a:r>
              <a:rPr lang="fr-FR" dirty="0" err="1"/>
              <a:t>F</a:t>
            </a:r>
            <a:r>
              <a:rPr lang="fr-FR" dirty="0" err="1" smtClean="0"/>
              <a:t>oundations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same roots, IT science:</a:t>
            </a:r>
          </a:p>
          <a:p>
            <a:pPr lvl="1"/>
            <a:r>
              <a:rPr lang="en-US" dirty="0" smtClean="0"/>
              <a:t>Was founded (result of impossibility to establish the foundations of mathematics)</a:t>
            </a:r>
          </a:p>
          <a:p>
            <a:pPr lvl="1"/>
            <a:r>
              <a:rPr lang="en-US" dirty="0" smtClean="0"/>
              <a:t>Began to be useful (in DEC labs with MIT people)</a:t>
            </a:r>
          </a:p>
          <a:p>
            <a:pPr lvl="1"/>
            <a:r>
              <a:rPr lang="en-US" dirty="0" smtClean="0"/>
              <a:t>Is now evolving (introduction of functional paradigm into </a:t>
            </a:r>
            <a:r>
              <a:rPr lang="en-US" dirty="0" err="1" smtClean="0"/>
              <a:t>javascript</a:t>
            </a:r>
            <a:r>
              <a:rPr lang="en-US" dirty="0" smtClean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23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Importance of </a:t>
            </a:r>
            <a:r>
              <a:rPr lang="fr-FR" dirty="0" err="1" smtClean="0"/>
              <a:t>Quality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Refined understanding of programs and execution environments involves an advanced level of science.</a:t>
            </a:r>
          </a:p>
          <a:p>
            <a:r>
              <a:rPr lang="en-US" dirty="0" err="1" smtClean="0"/>
              <a:t>Idiomatics</a:t>
            </a:r>
            <a:r>
              <a:rPr lang="en-US" dirty="0" smtClean="0"/>
              <a:t> are now recognized as a need (DSL languages, for example).</a:t>
            </a:r>
          </a:p>
          <a:p>
            <a:r>
              <a:rPr lang="en-US" dirty="0" smtClean="0"/>
              <a:t>There is no translation available without prior Refactoring (M. Fowler).</a:t>
            </a:r>
          </a:p>
          <a:p>
            <a:r>
              <a:rPr lang="en-US" dirty="0" smtClean="0"/>
              <a:t>A contract has to be exact, and it is a demanding task (B. Meyer).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8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233853" y="2313052"/>
            <a:ext cx="11619914" cy="970450"/>
          </a:xfrm>
        </p:spPr>
        <p:txBody>
          <a:bodyPr>
            <a:normAutofit fontScale="90000"/>
          </a:bodyPr>
          <a:lstStyle/>
          <a:p>
            <a:pPr lvl="0"/>
            <a:r>
              <a:rPr lang="fr-FR" sz="4000" dirty="0" smtClean="0"/>
              <a:t>Introduction: </a:t>
            </a:r>
            <a:r>
              <a:rPr lang="fr-FR" dirty="0" smtClean="0"/>
              <a:t>N</a:t>
            </a:r>
            <a:r>
              <a:rPr lang="fr-FR" sz="4000" dirty="0" smtClean="0"/>
              <a:t>on-</a:t>
            </a:r>
            <a:r>
              <a:rPr lang="fr-FR" dirty="0" err="1"/>
              <a:t>P</a:t>
            </a:r>
            <a:r>
              <a:rPr lang="fr-FR" sz="4000" dirty="0" err="1" smtClean="0"/>
              <a:t>urpose</a:t>
            </a:r>
            <a:r>
              <a:rPr lang="fr-FR" sz="4000" dirty="0" smtClean="0"/>
              <a:t> </a:t>
            </a:r>
            <a:r>
              <a:rPr lang="fr-FR" sz="4000" dirty="0"/>
              <a:t>of the </a:t>
            </a:r>
            <a:r>
              <a:rPr lang="fr-FR" dirty="0" err="1" smtClean="0"/>
              <a:t>P</a:t>
            </a:r>
            <a:r>
              <a:rPr lang="fr-FR" sz="4000" dirty="0" err="1" smtClean="0"/>
              <a:t>resentation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dirty="0"/>
          </a:p>
          <a:p>
            <a:pPr lvl="0"/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not about </a:t>
            </a:r>
            <a:r>
              <a:rPr lang="fr-FR" dirty="0" err="1"/>
              <a:t>tools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not about translation sciences.</a:t>
            </a:r>
          </a:p>
          <a:p>
            <a:pPr lvl="0"/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not about IT </a:t>
            </a:r>
            <a:r>
              <a:rPr lang="fr-FR" dirty="0" err="1"/>
              <a:t>methodology</a:t>
            </a:r>
            <a:r>
              <a:rPr lang="fr-FR" dirty="0"/>
              <a:t>.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It </a:t>
            </a:r>
            <a:r>
              <a:rPr lang="fr-FR" dirty="0" err="1"/>
              <a:t>is</a:t>
            </a:r>
            <a:r>
              <a:rPr lang="fr-FR" dirty="0"/>
              <a:t> about how </a:t>
            </a:r>
            <a:r>
              <a:rPr lang="fr-FR" b="1" dirty="0" err="1">
                <a:solidFill>
                  <a:srgbClr val="00B050"/>
                </a:solidFill>
              </a:rPr>
              <a:t>solid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foundations</a:t>
            </a:r>
            <a:r>
              <a:rPr lang="fr-FR" b="1" dirty="0">
                <a:solidFill>
                  <a:srgbClr val="00B050"/>
                </a:solidFill>
              </a:rPr>
              <a:t> help us in </a:t>
            </a:r>
            <a:r>
              <a:rPr lang="fr-FR" b="1" dirty="0" err="1">
                <a:solidFill>
                  <a:srgbClr val="00B050"/>
                </a:solidFill>
              </a:rPr>
              <a:t>our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endeavors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6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Importance of Transmission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founders</a:t>
            </a:r>
            <a:r>
              <a:rPr lang="fr-FR" dirty="0" smtClean="0"/>
              <a:t>’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extremely</a:t>
            </a:r>
            <a:r>
              <a:rPr lang="fr-FR" dirty="0" smtClean="0"/>
              <a:t> </a:t>
            </a:r>
            <a:r>
              <a:rPr lang="fr-FR" dirty="0" err="1" smtClean="0"/>
              <a:t>interesting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 err="1" smtClean="0"/>
              <a:t>Studying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have </a:t>
            </a:r>
            <a:r>
              <a:rPr lang="fr-FR" dirty="0" err="1" smtClean="0"/>
              <a:t>invented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compelling</a:t>
            </a:r>
            <a:r>
              <a:rPr lang="fr-FR" dirty="0" smtClean="0"/>
              <a:t> </a:t>
            </a:r>
            <a:r>
              <a:rPr lang="fr-FR" dirty="0" err="1" smtClean="0"/>
              <a:t>task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6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Answer</a:t>
            </a:r>
            <a:r>
              <a:rPr lang="fr-FR" dirty="0" smtClean="0"/>
              <a:t> I: To </a:t>
            </a:r>
            <a:r>
              <a:rPr lang="fr-FR" dirty="0" err="1" smtClean="0"/>
              <a:t>renew</a:t>
            </a:r>
            <a:r>
              <a:rPr lang="fr-FR" dirty="0" smtClean="0"/>
              <a:t> IT </a:t>
            </a:r>
            <a:r>
              <a:rPr lang="fr-FR" dirty="0" err="1"/>
              <a:t>S</a:t>
            </a:r>
            <a:r>
              <a:rPr lang="fr-FR" dirty="0" err="1" smtClean="0"/>
              <a:t>tudies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to create curriculum concerning all of this.</a:t>
            </a:r>
          </a:p>
          <a:p>
            <a:pPr lvl="1"/>
            <a:r>
              <a:rPr lang="en-US" dirty="0" smtClean="0"/>
              <a:t>A type of “university” for dependable and sustainable systems</a:t>
            </a:r>
          </a:p>
          <a:p>
            <a:pPr lvl="2"/>
            <a:r>
              <a:rPr lang="en-US" dirty="0" smtClean="0"/>
              <a:t>It can only exist if we are able to sell it to young people.</a:t>
            </a:r>
          </a:p>
          <a:p>
            <a:pPr lvl="2"/>
            <a:r>
              <a:rPr lang="en-US" dirty="0" smtClean="0"/>
              <a:t>This presentation contains some key arguments for its existence.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3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Answer</a:t>
            </a:r>
            <a:r>
              <a:rPr lang="fr-FR" dirty="0" smtClean="0"/>
              <a:t> II: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 </a:t>
            </a:r>
            <a:r>
              <a:rPr lang="fr-FR" dirty="0" err="1" smtClean="0"/>
              <a:t>Tasks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VMS consulting is a precise art for precise tasks.</a:t>
            </a:r>
          </a:p>
          <a:p>
            <a:r>
              <a:rPr lang="en-US" dirty="0" smtClean="0"/>
              <a:t>We must be able to:</a:t>
            </a:r>
          </a:p>
          <a:p>
            <a:pPr lvl="1"/>
            <a:r>
              <a:rPr lang="en-US" dirty="0" smtClean="0"/>
              <a:t>Maintain VMS systems with their specific needs.</a:t>
            </a:r>
          </a:p>
          <a:p>
            <a:pPr lvl="1"/>
            <a:r>
              <a:rPr lang="en-US" dirty="0" smtClean="0"/>
              <a:t>Expose precisely what VMS boxes do.</a:t>
            </a:r>
          </a:p>
          <a:p>
            <a:pPr lvl="1"/>
            <a:r>
              <a:rPr lang="en-US" dirty="0" smtClean="0"/>
              <a:t>Understand how VMS boxes do what they are doing.</a:t>
            </a:r>
          </a:p>
          <a:p>
            <a:pPr lvl="1"/>
            <a:r>
              <a:rPr lang="en-US" dirty="0" smtClean="0"/>
              <a:t>Reorganize VMS sites into trustable chains of trustable boxes.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Answer</a:t>
            </a:r>
            <a:r>
              <a:rPr lang="fr-FR" dirty="0" smtClean="0"/>
              <a:t> III: </a:t>
            </a:r>
            <a:r>
              <a:rPr lang="fr-FR" dirty="0" err="1" smtClean="0"/>
              <a:t>From</a:t>
            </a:r>
            <a:r>
              <a:rPr lang="fr-FR" dirty="0" smtClean="0"/>
              <a:t> Underground to New Alliances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global IT world has always been dependent on unknown “last-chance handlers.”</a:t>
            </a:r>
          </a:p>
          <a:p>
            <a:r>
              <a:rPr lang="en-US" dirty="0" smtClean="0"/>
              <a:t>VMS revival indicates that the need for sustainable, unequivocal, safe pieces of software is becoming more widely acknowledged.</a:t>
            </a:r>
          </a:p>
          <a:p>
            <a:r>
              <a:rPr lang="en-US" dirty="0" smtClean="0"/>
              <a:t>The next step is to create new alliances between foreground and background ecosystems.</a:t>
            </a:r>
          </a:p>
          <a:p>
            <a:r>
              <a:rPr lang="en-US" dirty="0" smtClean="0"/>
              <a:t>This will be possible if every actor is able to expose its specific qualities and knows about its limitations.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589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Debate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65" y="2336716"/>
            <a:ext cx="6410524" cy="4176000"/>
          </a:xfrm>
        </p:spPr>
      </p:pic>
    </p:spTree>
    <p:extLst>
      <p:ext uri="{BB962C8B-B14F-4D97-AF65-F5344CB8AC3E}">
        <p14:creationId xmlns:p14="http://schemas.microsoft.com/office/powerpoint/2010/main" val="32103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, </a:t>
            </a:r>
            <a:r>
              <a:rPr lang="fr-FR" dirty="0" err="1"/>
              <a:t>Bibliography</a:t>
            </a:r>
            <a:r>
              <a:rPr lang="fr-FR" dirty="0"/>
              <a:t>, Links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33" y="2291815"/>
            <a:ext cx="3033982" cy="4320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The book</a:t>
            </a:r>
            <a:r>
              <a:rPr lang="fr-FR" dirty="0" smtClean="0"/>
              <a:t>:</a:t>
            </a:r>
          </a:p>
          <a:p>
            <a:r>
              <a:rPr lang="fr-FR" dirty="0" smtClean="0"/>
              <a:t>VAX/VMS </a:t>
            </a:r>
            <a:r>
              <a:rPr lang="fr-FR" dirty="0" err="1" smtClean="0"/>
              <a:t>Internals</a:t>
            </a:r>
            <a:r>
              <a:rPr lang="fr-FR" dirty="0" smtClean="0"/>
              <a:t> and Data Structures</a:t>
            </a:r>
          </a:p>
          <a:p>
            <a:r>
              <a:rPr lang="fr-FR" dirty="0" smtClean="0"/>
              <a:t>Ruth </a:t>
            </a:r>
            <a:r>
              <a:rPr lang="fr-FR" dirty="0" err="1" smtClean="0"/>
              <a:t>Goldengberg</a:t>
            </a:r>
            <a:endParaRPr lang="fr-FR" dirty="0"/>
          </a:p>
          <a:p>
            <a:r>
              <a:rPr lang="fr-FR" dirty="0" smtClean="0"/>
              <a:t>Lawrence </a:t>
            </a:r>
            <a:r>
              <a:rPr lang="fr-FR" dirty="0" err="1" smtClean="0"/>
              <a:t>Kenah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7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References</a:t>
            </a:r>
            <a:r>
              <a:rPr lang="fr-FR" dirty="0" smtClean="0"/>
              <a:t>, </a:t>
            </a:r>
            <a:r>
              <a:rPr lang="fr-FR" dirty="0" err="1" smtClean="0"/>
              <a:t>Bibliography</a:t>
            </a:r>
            <a:r>
              <a:rPr lang="fr-FR" dirty="0" smtClean="0"/>
              <a:t>, Links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B050"/>
                </a:solidFill>
                <a:effectLst/>
              </a:rPr>
              <a:t>Bible</a:t>
            </a:r>
            <a:r>
              <a:rPr lang="en-US" dirty="0">
                <a:effectLst/>
              </a:rPr>
              <a:t> Genesis 11 1-9</a:t>
            </a:r>
            <a:endParaRPr lang="fr-FR" dirty="0">
              <a:effectLst/>
            </a:endParaRPr>
          </a:p>
          <a:p>
            <a:r>
              <a:rPr lang="en-US" dirty="0">
                <a:solidFill>
                  <a:srgbClr val="00B050"/>
                </a:solidFill>
                <a:effectLst/>
              </a:rPr>
              <a:t>Bible</a:t>
            </a:r>
            <a:r>
              <a:rPr lang="en-US" dirty="0">
                <a:effectLst/>
              </a:rPr>
              <a:t> Daniel 2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endParaRPr lang="fr-FR" dirty="0">
              <a:effectLst/>
            </a:endParaRPr>
          </a:p>
          <a:p>
            <a:r>
              <a:rPr lang="en-US" dirty="0">
                <a:solidFill>
                  <a:srgbClr val="00B050"/>
                </a:solidFill>
                <a:effectLst/>
              </a:rPr>
              <a:t>Architecture-Driven Modernization (OMG)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u="sng" dirty="0">
                <a:effectLst/>
                <a:hlinkClick r:id="rId2"/>
              </a:rPr>
              <a:t>http://www.omg.org/adm/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Information Systems Transformation William M. Ulrich Philip H. Newcomb (Morgan Kaufmann)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endParaRPr lang="fr-FR" dirty="0">
              <a:effectLst/>
            </a:endParaRPr>
          </a:p>
          <a:p>
            <a:r>
              <a:rPr lang="en-US" dirty="0">
                <a:solidFill>
                  <a:srgbClr val="00B050"/>
                </a:solidFill>
                <a:effectLst/>
              </a:rPr>
              <a:t>Philosophical struggles about unequivocal sciences, the titles are beautiful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u="sng" dirty="0">
                <a:effectLst/>
                <a:hlinkClick r:id="rId3"/>
              </a:rPr>
              <a:t>http://en.wikipedia.org/wiki/Categories_(Aristotle)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4"/>
              </a:rPr>
              <a:t>http://en.wikipedia.org/wiki/The_Crisis_of_European_Sciences_and_Transcendental_Phenomenology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61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, </a:t>
            </a:r>
            <a:r>
              <a:rPr lang="fr-FR" dirty="0" err="1"/>
              <a:t>Bibliography</a:t>
            </a:r>
            <a:r>
              <a:rPr lang="fr-FR" dirty="0"/>
              <a:t>, Links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effectLst/>
              </a:rPr>
              <a:t>Logic, Mathematics, Programs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u="sng" dirty="0">
                <a:effectLst/>
                <a:hlinkClick r:id="rId2"/>
              </a:rPr>
              <a:t>http://www.emis.de/classics/Riemann/WKCGeom.pdf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3"/>
              </a:rPr>
              <a:t>http://www.paultaylor.eu/stable/prot.pdf</a:t>
            </a:r>
            <a:endParaRPr lang="fr-FR" dirty="0">
              <a:effectLst/>
            </a:endParaRPr>
          </a:p>
          <a:p>
            <a:r>
              <a:rPr lang="fr-FR" dirty="0">
                <a:effectLst/>
              </a:rPr>
              <a:t>Logique et fondements de l’informatique Richard </a:t>
            </a:r>
            <a:r>
              <a:rPr lang="fr-FR" dirty="0" err="1">
                <a:effectLst/>
              </a:rPr>
              <a:t>Lassaigne</a:t>
            </a:r>
            <a:r>
              <a:rPr lang="fr-FR" dirty="0">
                <a:effectLst/>
              </a:rPr>
              <a:t> Michel de Rougemont (</a:t>
            </a:r>
            <a:r>
              <a:rPr lang="fr-FR" dirty="0" err="1">
                <a:effectLst/>
              </a:rPr>
              <a:t>Hermes</a:t>
            </a:r>
            <a:r>
              <a:rPr lang="fr-FR" dirty="0">
                <a:effectLst/>
              </a:rPr>
              <a:t>) </a:t>
            </a:r>
          </a:p>
          <a:p>
            <a:r>
              <a:rPr lang="fr-FR" u="sng" dirty="0">
                <a:effectLst/>
                <a:hlinkClick r:id="rId4"/>
              </a:rPr>
              <a:t>http://</a:t>
            </a:r>
            <a:r>
              <a:rPr lang="fr-FR" u="sng" dirty="0" smtClean="0">
                <a:effectLst/>
                <a:hlinkClick r:id="rId4"/>
              </a:rPr>
              <a:t>palmstroem.blogspot.fr/2012/05/lambda-calculus-for-absolute-dummies.html</a:t>
            </a:r>
            <a:endParaRPr lang="fr-FR" u="sng" dirty="0" smtClean="0">
              <a:effectLst/>
            </a:endParaRPr>
          </a:p>
          <a:p>
            <a:r>
              <a:rPr lang="fr-FR" dirty="0" smtClean="0">
                <a:effectLst/>
              </a:rPr>
              <a:t>Types and </a:t>
            </a:r>
            <a:r>
              <a:rPr lang="fr-FR" dirty="0" err="1" smtClean="0">
                <a:effectLst/>
              </a:rPr>
              <a:t>Programming</a:t>
            </a:r>
            <a:r>
              <a:rPr lang="fr-FR" dirty="0" smtClean="0">
                <a:effectLst/>
              </a:rPr>
              <a:t> </a:t>
            </a:r>
            <a:r>
              <a:rPr lang="fr-FR" dirty="0" err="1" smtClean="0">
                <a:effectLst/>
              </a:rPr>
              <a:t>Languages</a:t>
            </a:r>
            <a:r>
              <a:rPr lang="fr-FR" dirty="0" smtClean="0">
                <a:effectLst/>
              </a:rPr>
              <a:t> Benjamin C. Pierre (MIT </a:t>
            </a:r>
            <a:r>
              <a:rPr lang="fr-FR" dirty="0" err="1" smtClean="0">
                <a:effectLst/>
              </a:rPr>
              <a:t>Press</a:t>
            </a:r>
            <a:r>
              <a:rPr lang="fr-FR" dirty="0" smtClean="0">
                <a:effectLst/>
              </a:rPr>
              <a:t>)</a:t>
            </a:r>
          </a:p>
          <a:p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1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, </a:t>
            </a:r>
            <a:r>
              <a:rPr lang="fr-FR" dirty="0" err="1"/>
              <a:t>Bibliography</a:t>
            </a:r>
            <a:r>
              <a:rPr lang="fr-FR" dirty="0"/>
              <a:t>, Links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>
                <a:solidFill>
                  <a:srgbClr val="00B050"/>
                </a:solidFill>
                <a:effectLst/>
              </a:rPr>
              <a:t>Idioms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dirty="0">
                <a:effectLst/>
              </a:rPr>
              <a:t>(Enforce the law, </a:t>
            </a:r>
            <a:r>
              <a:rPr lang="en-US" dirty="0" err="1">
                <a:effectLst/>
              </a:rPr>
              <a:t>french</a:t>
            </a:r>
            <a:r>
              <a:rPr lang="en-US" dirty="0">
                <a:effectLst/>
              </a:rPr>
              <a:t> reading)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2"/>
              </a:rPr>
              <a:t>http://repository.uwc.ac.za/xmlui/bitstream/handle/10566/302/DeVilleForceofLaw2009.pdf?sequence=4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Sky my </a:t>
            </a:r>
            <a:r>
              <a:rPr lang="en-US" dirty="0" smtClean="0">
                <a:effectLst/>
              </a:rPr>
              <a:t>husband </a:t>
            </a:r>
            <a:r>
              <a:rPr lang="en-US" dirty="0" err="1">
                <a:effectLst/>
              </a:rPr>
              <a:t>Ciel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Dictionnary</a:t>
            </a:r>
            <a:r>
              <a:rPr lang="en-US" dirty="0">
                <a:effectLst/>
              </a:rPr>
              <a:t> of the running English Jean-Loup </a:t>
            </a:r>
            <a:r>
              <a:rPr lang="en-US" dirty="0" err="1">
                <a:effectLst/>
              </a:rPr>
              <a:t>Chiflet</a:t>
            </a:r>
            <a:r>
              <a:rPr lang="en-US" dirty="0">
                <a:effectLst/>
              </a:rPr>
              <a:t> (Points)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 </a:t>
            </a:r>
            <a:endParaRPr lang="fr-FR" dirty="0">
              <a:effectLst/>
            </a:endParaRPr>
          </a:p>
          <a:p>
            <a:r>
              <a:rPr lang="en-US" dirty="0">
                <a:solidFill>
                  <a:srgbClr val="00B050"/>
                </a:solidFill>
                <a:effectLst/>
              </a:rPr>
              <a:t>Translations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dirty="0">
                <a:effectLst/>
              </a:rPr>
              <a:t>Speech and Language Recognition (Pearson International Edition)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The definitive ANTLR reference Building Domain-Specific Languages Terence Parr (The Pragmatic </a:t>
            </a:r>
            <a:r>
              <a:rPr lang="en-US" dirty="0" err="1">
                <a:effectLst/>
              </a:rPr>
              <a:t>bookself</a:t>
            </a:r>
            <a:r>
              <a:rPr lang="en-US" dirty="0">
                <a:effectLst/>
              </a:rPr>
              <a:t>)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Mastering Regular Expressions Jeffrey  E.F. </a:t>
            </a:r>
            <a:r>
              <a:rPr lang="en-US" dirty="0" err="1">
                <a:effectLst/>
              </a:rPr>
              <a:t>Friedl</a:t>
            </a:r>
            <a:r>
              <a:rPr lang="en-US" dirty="0">
                <a:effectLst/>
              </a:rPr>
              <a:t> (O’Reilly)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56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, </a:t>
            </a:r>
            <a:r>
              <a:rPr lang="fr-FR" dirty="0" err="1"/>
              <a:t>Bibliography</a:t>
            </a:r>
            <a:r>
              <a:rPr lang="fr-FR" dirty="0"/>
              <a:t>, Links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  <a:effectLst/>
              </a:rPr>
              <a:t>Refined </a:t>
            </a:r>
            <a:r>
              <a:rPr lang="en-US" dirty="0">
                <a:solidFill>
                  <a:srgbClr val="00B050"/>
                </a:solidFill>
                <a:effectLst/>
              </a:rPr>
              <a:t>programming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dirty="0">
                <a:effectLst/>
              </a:rPr>
              <a:t>A touch of class Learning well to Program with Objects and Contracts Bertrand Meyer (Springer)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2"/>
              </a:rPr>
              <a:t>http://en.wikipedia.org/wiki/Design_by_contract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Refactoring Improving the Design of Existing Code Martin Fowler (Addison Wesley)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3"/>
              </a:rPr>
              <a:t>http://</a:t>
            </a:r>
            <a:r>
              <a:rPr lang="en-US" u="sng" dirty="0" smtClean="0">
                <a:effectLst/>
                <a:hlinkClick r:id="rId3"/>
              </a:rPr>
              <a:t>en.wikipedia.org/wiki/Domain-specific_language</a:t>
            </a:r>
            <a:endParaRPr lang="en-US" u="sng" dirty="0" smtClean="0">
              <a:effectLst/>
            </a:endParaRPr>
          </a:p>
          <a:p>
            <a:r>
              <a:rPr lang="en-US" dirty="0" err="1" smtClean="0">
                <a:effectLst/>
              </a:rPr>
              <a:t>Principes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d’Implatation</a:t>
            </a:r>
            <a:r>
              <a:rPr lang="en-US" dirty="0" smtClean="0">
                <a:effectLst/>
              </a:rPr>
              <a:t> de Scheme et Lisp Christian </a:t>
            </a:r>
            <a:r>
              <a:rPr lang="en-US" dirty="0" err="1" smtClean="0">
                <a:effectLst/>
              </a:rPr>
              <a:t>Queinnec</a:t>
            </a:r>
            <a:r>
              <a:rPr lang="en-US" dirty="0" smtClean="0">
                <a:effectLst/>
              </a:rPr>
              <a:t> (</a:t>
            </a:r>
            <a:r>
              <a:rPr lang="en-US" dirty="0" err="1" smtClean="0">
                <a:effectLst/>
              </a:rPr>
              <a:t>Paracamplus</a:t>
            </a:r>
            <a:r>
              <a:rPr lang="en-US" dirty="0" smtClean="0">
                <a:effectLst/>
              </a:rPr>
              <a:t>)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  <a:p>
            <a:r>
              <a:rPr lang="en-US" dirty="0">
                <a:solidFill>
                  <a:srgbClr val="00B050"/>
                </a:solidFill>
                <a:effectLst/>
              </a:rPr>
              <a:t>Functional paradigm 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u="sng" dirty="0">
                <a:effectLst/>
                <a:hlinkClick r:id="rId4"/>
              </a:rPr>
              <a:t>http://en.wikipedia.org/wiki/Functional_programming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Programming in </a:t>
            </a:r>
            <a:r>
              <a:rPr lang="en-US" dirty="0" err="1">
                <a:effectLst/>
              </a:rPr>
              <a:t>Scala</a:t>
            </a:r>
            <a:r>
              <a:rPr lang="en-US" dirty="0">
                <a:effectLst/>
              </a:rPr>
              <a:t> Martin </a:t>
            </a:r>
            <a:r>
              <a:rPr lang="en-US" dirty="0" err="1">
                <a:effectLst/>
              </a:rPr>
              <a:t>Odersky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Lex</a:t>
            </a:r>
            <a:r>
              <a:rPr lang="en-US" dirty="0">
                <a:effectLst/>
              </a:rPr>
              <a:t> Spoon Bill </a:t>
            </a:r>
            <a:r>
              <a:rPr lang="en-US" dirty="0" err="1">
                <a:effectLst/>
              </a:rPr>
              <a:t>Venners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artima</a:t>
            </a:r>
            <a:r>
              <a:rPr lang="en-US" dirty="0">
                <a:effectLst/>
              </a:rPr>
              <a:t>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5"/>
              </a:rPr>
              <a:t>http://www.dummies.com/how-to/content/jquery-for-dummies-cheat-sheet.html</a:t>
            </a:r>
            <a:endParaRPr lang="fr-FR" dirty="0">
              <a:effectLst/>
            </a:endParaRPr>
          </a:p>
          <a:p>
            <a:endParaRPr lang="fr-FR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593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Agenda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dirty="0"/>
              <a:t>Part I: </a:t>
            </a:r>
            <a:r>
              <a:rPr lang="fr-FR" dirty="0" err="1"/>
              <a:t>Where</a:t>
            </a:r>
            <a:r>
              <a:rPr lang="fr-FR" dirty="0"/>
              <a:t> are </a:t>
            </a:r>
            <a:r>
              <a:rPr lang="fr-FR" dirty="0" err="1" smtClean="0"/>
              <a:t>we</a:t>
            </a:r>
            <a:r>
              <a:rPr lang="fr-FR" dirty="0" smtClean="0"/>
              <a:t>?</a:t>
            </a:r>
            <a:endParaRPr lang="fr-FR" dirty="0"/>
          </a:p>
          <a:p>
            <a:pPr lvl="0"/>
            <a:r>
              <a:rPr lang="fr-FR" dirty="0"/>
              <a:t>Part II: </a:t>
            </a:r>
            <a:r>
              <a:rPr lang="fr-FR" dirty="0" err="1"/>
              <a:t>Where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go?</a:t>
            </a:r>
          </a:p>
          <a:p>
            <a:pPr lvl="0"/>
            <a:r>
              <a:rPr lang="fr-FR" dirty="0"/>
              <a:t>Part III: How do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?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marL="0" lvl="0" indent="0">
              <a:buNone/>
            </a:pPr>
            <a:r>
              <a:rPr lang="fr-FR" sz="2000" i="1" dirty="0"/>
              <a:t>Pierre Dac: </a:t>
            </a:r>
            <a:r>
              <a:rPr lang="fr-FR" sz="2000" i="1" dirty="0" smtClean="0"/>
              <a:t>à </a:t>
            </a:r>
            <a:r>
              <a:rPr lang="fr-FR" sz="2000" i="1" dirty="0"/>
              <a:t>la question qui suis-je, d'où viens-je où vais-je je réponds je suis moi, je viens de chez moi et j'y </a:t>
            </a:r>
            <a:r>
              <a:rPr lang="fr-FR" sz="2000" i="1" dirty="0" smtClean="0"/>
              <a:t>retourne</a:t>
            </a:r>
            <a:endParaRPr lang="fr-FR" sz="2000" i="1" dirty="0"/>
          </a:p>
          <a:p>
            <a:pPr marL="0" lvl="0" indent="0">
              <a:buNone/>
            </a:pPr>
            <a:r>
              <a:rPr lang="fr-FR" sz="2000" i="1" dirty="0" smtClean="0"/>
              <a:t>(</a:t>
            </a:r>
            <a:r>
              <a:rPr lang="en-US" i="1" dirty="0" smtClean="0"/>
              <a:t>“</a:t>
            </a:r>
            <a:r>
              <a:rPr lang="fr-FR" sz="2000" i="1" dirty="0" smtClean="0"/>
              <a:t>To </a:t>
            </a:r>
            <a:r>
              <a:rPr lang="fr-FR" sz="2000" i="1" dirty="0"/>
              <a:t>the question of </a:t>
            </a:r>
            <a:r>
              <a:rPr lang="fr-FR" sz="2000" i="1" dirty="0" err="1"/>
              <a:t>who</a:t>
            </a:r>
            <a:r>
              <a:rPr lang="fr-FR" sz="2000" i="1" dirty="0"/>
              <a:t> I </a:t>
            </a:r>
            <a:r>
              <a:rPr lang="fr-FR" sz="2000" i="1" dirty="0" err="1"/>
              <a:t>am</a:t>
            </a:r>
            <a:r>
              <a:rPr lang="fr-FR" sz="2000" i="1" dirty="0"/>
              <a:t>, </a:t>
            </a:r>
            <a:r>
              <a:rPr lang="fr-FR" sz="2000" i="1" dirty="0" err="1"/>
              <a:t>where</a:t>
            </a:r>
            <a:r>
              <a:rPr lang="fr-FR" sz="2000" i="1" dirty="0"/>
              <a:t> I come </a:t>
            </a:r>
            <a:r>
              <a:rPr lang="fr-FR" sz="2000" i="1" dirty="0" err="1"/>
              <a:t>from</a:t>
            </a:r>
            <a:r>
              <a:rPr lang="fr-FR" sz="2000" i="1" dirty="0"/>
              <a:t> and </a:t>
            </a:r>
            <a:r>
              <a:rPr lang="fr-FR" sz="2000" i="1" dirty="0" err="1"/>
              <a:t>where</a:t>
            </a:r>
            <a:r>
              <a:rPr lang="fr-FR" sz="2000" i="1" dirty="0"/>
              <a:t> I </a:t>
            </a:r>
            <a:r>
              <a:rPr lang="fr-FR" sz="2000" i="1" dirty="0" err="1"/>
              <a:t>am</a:t>
            </a:r>
            <a:r>
              <a:rPr lang="fr-FR" sz="2000" i="1" dirty="0"/>
              <a:t> </a:t>
            </a:r>
            <a:r>
              <a:rPr lang="fr-FR" sz="2000" i="1" dirty="0" err="1"/>
              <a:t>going</a:t>
            </a:r>
            <a:r>
              <a:rPr lang="fr-FR" sz="2000" i="1" dirty="0"/>
              <a:t>, I </a:t>
            </a:r>
            <a:r>
              <a:rPr lang="fr-FR" sz="2000" i="1" dirty="0" err="1"/>
              <a:t>would</a:t>
            </a:r>
            <a:r>
              <a:rPr lang="fr-FR" sz="2000" i="1" dirty="0"/>
              <a:t> </a:t>
            </a:r>
            <a:r>
              <a:rPr lang="fr-FR" sz="2000" i="1" dirty="0" err="1"/>
              <a:t>answer</a:t>
            </a:r>
            <a:r>
              <a:rPr lang="fr-FR" sz="2000" i="1" dirty="0"/>
              <a:t>, I </a:t>
            </a:r>
            <a:r>
              <a:rPr lang="fr-FR" sz="2000" i="1" dirty="0" err="1"/>
              <a:t>am</a:t>
            </a:r>
            <a:r>
              <a:rPr lang="fr-FR" sz="2000" i="1" dirty="0"/>
              <a:t> me, I come </a:t>
            </a:r>
            <a:r>
              <a:rPr lang="fr-FR" sz="2000" i="1" dirty="0" err="1"/>
              <a:t>from</a:t>
            </a:r>
            <a:r>
              <a:rPr lang="fr-FR" sz="2000" i="1" dirty="0"/>
              <a:t> </a:t>
            </a:r>
            <a:r>
              <a:rPr lang="fr-FR" sz="2000" i="1" dirty="0" err="1"/>
              <a:t>my</a:t>
            </a:r>
            <a:r>
              <a:rPr lang="fr-FR" sz="2000" i="1" dirty="0"/>
              <a:t> home, and I </a:t>
            </a:r>
            <a:r>
              <a:rPr lang="fr-FR" sz="2000" i="1" dirty="0" err="1"/>
              <a:t>am</a:t>
            </a:r>
            <a:r>
              <a:rPr lang="fr-FR" sz="2000" i="1" dirty="0"/>
              <a:t> </a:t>
            </a:r>
            <a:r>
              <a:rPr lang="fr-FR" sz="2000" i="1" dirty="0" err="1"/>
              <a:t>going</a:t>
            </a:r>
            <a:r>
              <a:rPr lang="fr-FR" sz="2000" i="1" dirty="0"/>
              <a:t> back </a:t>
            </a:r>
            <a:r>
              <a:rPr lang="fr-FR" sz="2000" i="1" dirty="0" err="1" smtClean="0"/>
              <a:t>there</a:t>
            </a:r>
            <a:r>
              <a:rPr lang="en-US" i="1" dirty="0" smtClean="0"/>
              <a:t>”</a:t>
            </a:r>
            <a:r>
              <a:rPr lang="fr-FR" sz="2000" i="1" dirty="0" smtClean="0"/>
              <a:t>) 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30494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References</a:t>
            </a:r>
            <a:r>
              <a:rPr lang="fr-FR" dirty="0"/>
              <a:t>, </a:t>
            </a:r>
            <a:r>
              <a:rPr lang="fr-FR" dirty="0" err="1"/>
              <a:t>Bibliography</a:t>
            </a:r>
            <a:r>
              <a:rPr lang="fr-FR" dirty="0"/>
              <a:t>, Links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  <a:effectLst/>
              </a:rPr>
              <a:t>Misuse </a:t>
            </a:r>
            <a:r>
              <a:rPr lang="en-US" dirty="0">
                <a:solidFill>
                  <a:srgbClr val="00B050"/>
                </a:solidFill>
                <a:effectLst/>
              </a:rPr>
              <a:t>of Black Boxes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u="sng" dirty="0">
                <a:effectLst/>
                <a:hlinkClick r:id="rId2"/>
              </a:rPr>
              <a:t>https://medium.com/message/everything-is-broken-81e5f33a24e1</a:t>
            </a:r>
            <a:endParaRPr lang="fr-FR" dirty="0"/>
          </a:p>
          <a:p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r>
              <a:rPr lang="en-US" dirty="0" smtClean="0">
                <a:solidFill>
                  <a:srgbClr val="00B050"/>
                </a:solidFill>
                <a:effectLst/>
              </a:rPr>
              <a:t>When </a:t>
            </a:r>
            <a:r>
              <a:rPr lang="en-US" dirty="0">
                <a:solidFill>
                  <a:srgbClr val="00B050"/>
                </a:solidFill>
                <a:effectLst/>
              </a:rPr>
              <a:t>I’m Sixty-Four</a:t>
            </a:r>
            <a:endParaRPr lang="fr-FR" dirty="0">
              <a:solidFill>
                <a:srgbClr val="00B050"/>
              </a:solidFill>
              <a:effectLst/>
            </a:endParaRPr>
          </a:p>
          <a:p>
            <a:r>
              <a:rPr lang="en-US" dirty="0">
                <a:effectLst/>
              </a:rPr>
              <a:t>VMS Advanced Device Driver Techniques Jamie E. </a:t>
            </a:r>
            <a:r>
              <a:rPr lang="en-US" dirty="0" err="1">
                <a:effectLst/>
              </a:rPr>
              <a:t>Hanrahan</a:t>
            </a:r>
            <a:r>
              <a:rPr lang="en-US" dirty="0">
                <a:effectLst/>
              </a:rPr>
              <a:t> Lee Leahy (Professional Press)</a:t>
            </a:r>
            <a:endParaRPr lang="fr-FR" dirty="0">
              <a:effectLst/>
            </a:endParaRPr>
          </a:p>
          <a:p>
            <a:r>
              <a:rPr lang="en-US" u="sng" dirty="0">
                <a:effectLst/>
                <a:hlinkClick r:id="rId3"/>
              </a:rPr>
              <a:t>https://www.youtube.com/watch?v=eCss0kZXeyE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Masterminds of Programming Conversations with the Creators of Major Programming Languages Federico </a:t>
            </a:r>
            <a:r>
              <a:rPr lang="en-US" dirty="0" err="1">
                <a:effectLst/>
              </a:rPr>
              <a:t>Biancuzzi</a:t>
            </a:r>
            <a:r>
              <a:rPr lang="en-US" dirty="0">
                <a:effectLst/>
              </a:rPr>
              <a:t> (O’Reilly)</a:t>
            </a:r>
            <a:endParaRPr lang="fr-FR" dirty="0">
              <a:effectLst/>
            </a:endParaRPr>
          </a:p>
          <a:p>
            <a:r>
              <a:rPr lang="en-US" dirty="0">
                <a:effectLst/>
              </a:rPr>
              <a:t>Coders at Work: Reflections on the Craft of Programming Peter Seibel (</a:t>
            </a:r>
            <a:r>
              <a:rPr lang="en-US" dirty="0" err="1">
                <a:effectLst/>
              </a:rPr>
              <a:t>Apress</a:t>
            </a:r>
            <a:r>
              <a:rPr lang="en-US" dirty="0">
                <a:effectLst/>
              </a:rPr>
              <a:t>)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4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You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Gérard </a:t>
            </a:r>
            <a:r>
              <a:rPr lang="en-US" dirty="0" err="1" smtClean="0"/>
              <a:t>Calliet</a:t>
            </a:r>
            <a:r>
              <a:rPr lang="en-US" dirty="0" smtClean="0"/>
              <a:t> </a:t>
            </a:r>
            <a:r>
              <a:rPr lang="en-US" dirty="0" err="1" smtClean="0"/>
              <a:t>pia-sofer</a:t>
            </a:r>
            <a:r>
              <a:rPr lang="en-US" dirty="0" smtClean="0"/>
              <a:t> </a:t>
            </a:r>
            <a:r>
              <a:rPr lang="en-US" dirty="0" err="1" smtClean="0"/>
              <a:t>sarl</a:t>
            </a:r>
            <a:r>
              <a:rPr lang="en-US" dirty="0" smtClean="0"/>
              <a:t> Paris France</a:t>
            </a:r>
          </a:p>
          <a:p>
            <a:r>
              <a:rPr lang="en-US" dirty="0" smtClean="0">
                <a:hlinkClick r:id="rId2"/>
              </a:rPr>
              <a:t>www.pia-sofer.fr</a:t>
            </a: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gerard.calliet@pia-sofer.fr</a:t>
            </a:r>
            <a:r>
              <a:rPr lang="en-US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With the indispensable help of </a:t>
            </a:r>
            <a:r>
              <a:rPr lang="en-US" dirty="0" err="1" smtClean="0"/>
              <a:t>Auni</a:t>
            </a:r>
            <a:r>
              <a:rPr lang="en-US" dirty="0" smtClean="0"/>
              <a:t> </a:t>
            </a:r>
            <a:r>
              <a:rPr lang="en-US" dirty="0" err="1" smtClean="0"/>
              <a:t>Hovanesian</a:t>
            </a:r>
            <a:r>
              <a:rPr lang="en-US" dirty="0" smtClean="0"/>
              <a:t>, writer and translator</a:t>
            </a:r>
          </a:p>
          <a:p>
            <a:r>
              <a:rPr lang="en-US" dirty="0" smtClean="0">
                <a:hlinkClick r:id="rId4"/>
              </a:rPr>
              <a:t>aunimichelle@gmail.com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2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Part </a:t>
            </a:r>
            <a:r>
              <a:rPr lang="fr-FR" dirty="0" smtClean="0"/>
              <a:t>I: </a:t>
            </a:r>
            <a:r>
              <a:rPr lang="fr-FR" dirty="0" err="1"/>
              <a:t>Where</a:t>
            </a:r>
            <a:r>
              <a:rPr lang="fr-FR" dirty="0"/>
              <a:t> are </a:t>
            </a:r>
            <a:r>
              <a:rPr lang="fr-FR" dirty="0" err="1"/>
              <a:t>we</a:t>
            </a:r>
            <a:r>
              <a:rPr lang="fr-FR" dirty="0" smtClean="0"/>
              <a:t>? </a:t>
            </a:r>
            <a:r>
              <a:rPr lang="fr-FR" sz="2800" dirty="0" smtClean="0"/>
              <a:t>(contents)</a:t>
            </a:r>
            <a:endParaRPr lang="fr-FR" sz="2800" dirty="0"/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A </a:t>
            </a:r>
            <a:r>
              <a:rPr lang="fr-FR" dirty="0" err="1" smtClean="0"/>
              <a:t>Trowel</a:t>
            </a:r>
            <a:r>
              <a:rPr lang="fr-FR" dirty="0" smtClean="0"/>
              <a:t> </a:t>
            </a:r>
            <a:r>
              <a:rPr lang="fr-FR" dirty="0"/>
              <a:t>in Babel: IT sciences and </a:t>
            </a:r>
            <a:r>
              <a:rPr lang="fr-FR" b="1" dirty="0" err="1">
                <a:solidFill>
                  <a:srgbClr val="00B050"/>
                </a:solidFill>
              </a:rPr>
              <a:t>idioms</a:t>
            </a:r>
            <a:r>
              <a:rPr lang="fr-FR" dirty="0"/>
              <a:t>.</a:t>
            </a:r>
          </a:p>
          <a:p>
            <a:pPr marL="0" lvl="0" indent="0">
              <a:buNone/>
            </a:pPr>
            <a:endParaRPr lang="fr-FR" dirty="0"/>
          </a:p>
          <a:p>
            <a:pPr lvl="0"/>
            <a:r>
              <a:rPr lang="fr-FR" dirty="0"/>
              <a:t>Achilles in Babylon: </a:t>
            </a:r>
            <a:r>
              <a:rPr lang="fr-FR" dirty="0" err="1"/>
              <a:t>C</a:t>
            </a:r>
            <a:r>
              <a:rPr lang="fr-FR" dirty="0" err="1" smtClean="0"/>
              <a:t>omplexity</a:t>
            </a:r>
            <a:r>
              <a:rPr lang="fr-FR" dirty="0"/>
              <a:t>, </a:t>
            </a:r>
            <a:r>
              <a:rPr lang="fr-FR" dirty="0" err="1"/>
              <a:t>replication</a:t>
            </a:r>
            <a:r>
              <a:rPr lang="fr-FR" dirty="0"/>
              <a:t>, </a:t>
            </a:r>
            <a:r>
              <a:rPr lang="fr-FR" dirty="0" err="1"/>
              <a:t>correlation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Are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en-US" b="1" dirty="0">
                <a:solidFill>
                  <a:srgbClr val="00B050"/>
                </a:solidFill>
              </a:rPr>
              <a:t>"</a:t>
            </a:r>
            <a:r>
              <a:rPr lang="fr-FR" b="1" dirty="0" smtClean="0">
                <a:solidFill>
                  <a:srgbClr val="00B050"/>
                </a:solidFill>
              </a:rPr>
              <a:t>last-chance </a:t>
            </a:r>
            <a:r>
              <a:rPr lang="fr-FR" b="1" dirty="0" err="1" smtClean="0">
                <a:solidFill>
                  <a:srgbClr val="00B050"/>
                </a:solidFill>
              </a:rPr>
              <a:t>handlers</a:t>
            </a:r>
            <a:r>
              <a:rPr lang="en-US" b="1" dirty="0" smtClean="0">
                <a:solidFill>
                  <a:srgbClr val="00B050"/>
                </a:solidFill>
              </a:rPr>
              <a:t>”</a:t>
            </a:r>
            <a:r>
              <a:rPr lang="fr-FR" b="1" dirty="0" smtClean="0"/>
              <a:t> </a:t>
            </a:r>
            <a:r>
              <a:rPr lang="fr-FR" dirty="0"/>
              <a:t>in a world of </a:t>
            </a:r>
            <a:r>
              <a:rPr lang="fr-FR" dirty="0" err="1"/>
              <a:t>general</a:t>
            </a:r>
            <a:r>
              <a:rPr lang="fr-FR" dirty="0"/>
              <a:t> </a:t>
            </a:r>
            <a:r>
              <a:rPr lang="fr-FR" dirty="0" err="1" smtClean="0"/>
              <a:t>misunderstanding</a:t>
            </a:r>
            <a:r>
              <a:rPr lang="fr-FR" dirty="0" smtClean="0"/>
              <a:t>?</a:t>
            </a:r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51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A </a:t>
            </a:r>
            <a:r>
              <a:rPr lang="fr-FR" dirty="0" err="1" smtClean="0"/>
              <a:t>Trowel</a:t>
            </a:r>
            <a:r>
              <a:rPr lang="fr-FR" dirty="0" smtClean="0"/>
              <a:t> </a:t>
            </a:r>
            <a:r>
              <a:rPr lang="fr-FR" dirty="0"/>
              <a:t>in Babel: </a:t>
            </a:r>
            <a:r>
              <a:rPr lang="fr-FR" dirty="0" smtClean="0"/>
              <a:t>The Story</a:t>
            </a:r>
            <a:endParaRPr lang="fr-FR" dirty="0"/>
          </a:p>
        </p:txBody>
      </p:sp>
      <p:pic>
        <p:nvPicPr>
          <p:cNvPr id="3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8675" y="2373088"/>
            <a:ext cx="5231995" cy="3924001"/>
          </a:xfrm>
        </p:spPr>
      </p:pic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en-US" dirty="0" smtClean="0"/>
              <a:t>There was one language for the whole world</a:t>
            </a:r>
          </a:p>
          <a:p>
            <a:pPr lvl="0"/>
            <a:r>
              <a:rPr lang="en-US" dirty="0" smtClean="0"/>
              <a:t>But then dialects appeared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613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A </a:t>
            </a:r>
            <a:r>
              <a:rPr lang="fr-FR" dirty="0" err="1" smtClean="0"/>
              <a:t>Trowel</a:t>
            </a:r>
            <a:r>
              <a:rPr lang="fr-FR" dirty="0" smtClean="0"/>
              <a:t> </a:t>
            </a:r>
            <a:r>
              <a:rPr lang="fr-FR" dirty="0"/>
              <a:t>in Babel: </a:t>
            </a:r>
            <a:r>
              <a:rPr lang="fr-FR" dirty="0" smtClean="0"/>
              <a:t>The Story</a:t>
            </a:r>
            <a:endParaRPr lang="fr-FR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dirty="0" smtClean="0"/>
              <a:t>And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mason</a:t>
            </a:r>
            <a:r>
              <a:rPr lang="fr-FR" dirty="0"/>
              <a:t> </a:t>
            </a:r>
            <a:r>
              <a:rPr lang="fr-FR" dirty="0" err="1"/>
              <a:t>asked</a:t>
            </a:r>
            <a:r>
              <a:rPr lang="fr-FR" dirty="0"/>
              <a:t> for a </a:t>
            </a:r>
            <a:r>
              <a:rPr lang="fr-FR" dirty="0" err="1"/>
              <a:t>trowel</a:t>
            </a:r>
            <a:endParaRPr lang="fr-FR" dirty="0"/>
          </a:p>
        </p:txBody>
      </p:sp>
      <p:pic>
        <p:nvPicPr>
          <p:cNvPr id="4" name="Espace réservé du contenu 6"/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1196044" y="3827569"/>
            <a:ext cx="3731995" cy="1943996"/>
          </a:xfrm>
        </p:spPr>
      </p:pic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764042" y="2870494"/>
            <a:ext cx="4895330" cy="544883"/>
          </a:xfrm>
        </p:spPr>
        <p:txBody>
          <a:bodyPr/>
          <a:lstStyle/>
          <a:p>
            <a:pPr lvl="0"/>
            <a:r>
              <a:rPr lang="fr-FR" dirty="0"/>
              <a:t>He </a:t>
            </a:r>
            <a:r>
              <a:rPr lang="fr-FR" dirty="0" err="1"/>
              <a:t>would</a:t>
            </a:r>
            <a:r>
              <a:rPr lang="fr-FR" dirty="0"/>
              <a:t> </a:t>
            </a:r>
            <a:r>
              <a:rPr lang="fr-FR" dirty="0" err="1"/>
              <a:t>receive</a:t>
            </a:r>
            <a:r>
              <a:rPr lang="fr-FR" dirty="0"/>
              <a:t> a </a:t>
            </a:r>
            <a:r>
              <a:rPr lang="fr-FR" dirty="0" err="1"/>
              <a:t>shovel</a:t>
            </a:r>
            <a:endParaRPr lang="fr-FR" dirty="0"/>
          </a:p>
        </p:txBody>
      </p:sp>
      <p:pic>
        <p:nvPicPr>
          <p:cNvPr id="6" name="Espace réservé du contenu 7"/>
          <p:cNvPicPr>
            <a:picLocks noGrp="1" noChangeAspect="1"/>
          </p:cNvPicPr>
          <p:nvPr>
            <p:ph idx="4"/>
          </p:nvPr>
        </p:nvPicPr>
        <p:blipFill>
          <a:blip r:embed="rId3"/>
          <a:stretch>
            <a:fillRect/>
          </a:stretch>
        </p:blipFill>
        <p:spPr>
          <a:xfrm>
            <a:off x="8321625" y="3459385"/>
            <a:ext cx="3096000" cy="3096000"/>
          </a:xfrm>
        </p:spPr>
      </p:pic>
    </p:spTree>
    <p:extLst>
      <p:ext uri="{BB962C8B-B14F-4D97-AF65-F5344CB8AC3E}">
        <p14:creationId xmlns:p14="http://schemas.microsoft.com/office/powerpoint/2010/main" val="6402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A </a:t>
            </a:r>
            <a:r>
              <a:rPr lang="fr-FR" dirty="0" err="1" smtClean="0"/>
              <a:t>Trowel</a:t>
            </a:r>
            <a:r>
              <a:rPr lang="fr-FR" dirty="0" smtClean="0"/>
              <a:t> </a:t>
            </a:r>
            <a:r>
              <a:rPr lang="fr-FR" dirty="0"/>
              <a:t>in Babel: </a:t>
            </a:r>
            <a:r>
              <a:rPr lang="fr-FR" dirty="0" smtClean="0"/>
              <a:t>The Story</a:t>
            </a:r>
            <a:endParaRPr lang="fr-FR" dirty="0"/>
          </a:p>
        </p:txBody>
      </p:sp>
      <p:pic>
        <p:nvPicPr>
          <p:cNvPr id="3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6237" y="2251504"/>
            <a:ext cx="3276000" cy="4360311"/>
          </a:xfrm>
        </p:spPr>
      </p:pic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fr-FR"/>
              <a:t>And so the building of the tower was interrupted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9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4_OpenVMS Boot Camp_PPT_TEMPLATE_TEST3.potx" id="{DD65A1B3-DD81-482E-AFA7-B25F9488F46F}" vid="{7A9FBBB2-307E-43FB-B5F8-34BA45587C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2014_OpenVMS Boot Camp_PPT_TEMPLATE_TEST3</Template>
  <TotalTime>2043</TotalTime>
  <Words>2160</Words>
  <Application>Microsoft Office PowerPoint</Application>
  <PresentationFormat>Grand écran</PresentationFormat>
  <Paragraphs>321</Paragraphs>
  <Slides>51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5" baseType="lpstr">
      <vt:lpstr>Sinkin Sans 400 Regular</vt:lpstr>
      <vt:lpstr>Corbel</vt:lpstr>
      <vt:lpstr>Wingdings 2</vt:lpstr>
      <vt:lpstr>Slate</vt:lpstr>
      <vt:lpstr>     A Viaticum for “Last-Chance IT Consultants” (S126) </vt:lpstr>
      <vt:lpstr>Introduction: The Program Has Changed </vt:lpstr>
      <vt:lpstr>Introduction: Meta-Methodology </vt:lpstr>
      <vt:lpstr>Introduction: Non-Purpose of the Presentation </vt:lpstr>
      <vt:lpstr>Agenda</vt:lpstr>
      <vt:lpstr>Part I: Where are we? (contents)</vt:lpstr>
      <vt:lpstr>A Trowel in Babel: The Story</vt:lpstr>
      <vt:lpstr>A Trowel in Babel: The Story</vt:lpstr>
      <vt:lpstr>A Trowel in Babel: The Story</vt:lpstr>
      <vt:lpstr>Lost in Translation</vt:lpstr>
      <vt:lpstr>Lost in Translation</vt:lpstr>
      <vt:lpstr>Lost in Translation</vt:lpstr>
      <vt:lpstr>Idiom</vt:lpstr>
      <vt:lpstr>IT Idioms</vt:lpstr>
      <vt:lpstr>Examples of VMS Idioms</vt:lpstr>
      <vt:lpstr>Trade Skills versus ‘Business Tier’ </vt:lpstr>
      <vt:lpstr>Times are Changing</vt:lpstr>
      <vt:lpstr>Achilles in Babylon: Complexity, Replication, Correlation</vt:lpstr>
      <vt:lpstr>Achilles in Babylon</vt:lpstr>
      <vt:lpstr>Complexity: Black Boxes or Bad Boxes? </vt:lpstr>
      <vt:lpstr>Replication is not sufficient for safety </vt:lpstr>
      <vt:lpstr>Correlation Versus Logic </vt:lpstr>
      <vt:lpstr>Where could we be wrong?</vt:lpstr>
      <vt:lpstr>Why did VMS survive?</vt:lpstr>
      <vt:lpstr>Where We Are: Conclusion</vt:lpstr>
      <vt:lpstr>Where We Are: Conclusion</vt:lpstr>
      <vt:lpstr>Part II: Where We Go (contents)</vt:lpstr>
      <vt:lpstr>Clouds are Global Spaces</vt:lpstr>
      <vt:lpstr>Clouds are made of words</vt:lpstr>
      <vt:lpstr>Globality and Uniqueness</vt:lpstr>
      <vt:lpstr>Alliance of Globality and Uniqueness</vt:lpstr>
      <vt:lpstr>Unique (VMS) places: Sustainable Boxes</vt:lpstr>
      <vt:lpstr>Unique (VMS) Sites: Chains of Transparent Sustainable Boxes </vt:lpstr>
      <vt:lpstr>Galactic Rhythms</vt:lpstr>
      <vt:lpstr>Galactic Rhythms</vt:lpstr>
      <vt:lpstr>Galactic Rhythms</vt:lpstr>
      <vt:lpstr>Part III: How to Get There? (contents)</vt:lpstr>
      <vt:lpstr>The Importance of IT Foundations</vt:lpstr>
      <vt:lpstr>The Importance of Quality</vt:lpstr>
      <vt:lpstr>The Importance of Transmission</vt:lpstr>
      <vt:lpstr>Answer I: To renew IT Studies</vt:lpstr>
      <vt:lpstr>Answer II: Well Defined Tasks</vt:lpstr>
      <vt:lpstr>Answer III: From Underground to New Alliances</vt:lpstr>
      <vt:lpstr>Debate</vt:lpstr>
      <vt:lpstr>References, Bibliography, Links</vt:lpstr>
      <vt:lpstr>References, Bibliography, Links</vt:lpstr>
      <vt:lpstr>References, Bibliography, Links</vt:lpstr>
      <vt:lpstr>References, Bibliography, Links</vt:lpstr>
      <vt:lpstr>References, Bibliography, Links</vt:lpstr>
      <vt:lpstr>References, Bibliography, Links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Luna</dc:creator>
  <cp:lastModifiedBy>gérard Calliet</cp:lastModifiedBy>
  <cp:revision>89</cp:revision>
  <dcterms:created xsi:type="dcterms:W3CDTF">2014-09-08T15:08:59Z</dcterms:created>
  <dcterms:modified xsi:type="dcterms:W3CDTF">2014-09-30T11:39:00Z</dcterms:modified>
</cp:coreProperties>
</file>